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8" r:id="rId5"/>
    <p:sldId id="262" r:id="rId6"/>
    <p:sldId id="260" r:id="rId7"/>
    <p:sldId id="265" r:id="rId8"/>
    <p:sldId id="579" r:id="rId9"/>
    <p:sldId id="261" r:id="rId10"/>
    <p:sldId id="577" r:id="rId11"/>
    <p:sldId id="578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001" autoAdjust="0"/>
    <p:restoredTop sz="94660"/>
  </p:normalViewPr>
  <p:slideViewPr>
    <p:cSldViewPr snapToGrid="0">
      <p:cViewPr varScale="1">
        <p:scale>
          <a:sx n="86" d="100"/>
          <a:sy n="86" d="100"/>
        </p:scale>
        <p:origin x="92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2CA533-B253-447F-B386-EAF6DC77EE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2F020F8-E082-48D7-9482-5B175FE79F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054897-BA3B-4540-981B-B169EABB9C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BECA6-529C-4373-9549-1463F2BFEFE2}" type="datetimeFigureOut">
              <a:rPr lang="en-GB" smtClean="0"/>
              <a:t>01/07/2024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A76173-4169-4CF4-858C-D2B9B1CA29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20B7DC-8C23-41DE-A9DC-BFE90F55C4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51EA7-C66C-45AA-88A9-CDC83186F7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4829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E85304-6068-401B-9575-82E467D777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3EBA95-A786-47DB-A4DF-9988B44E33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12CC71-7D7A-4468-85AB-421FC1DFE4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BECA6-529C-4373-9549-1463F2BFEFE2}" type="datetimeFigureOut">
              <a:rPr lang="en-GB" smtClean="0"/>
              <a:t>01/07/2024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E17639-0270-4A2E-B637-B70D9F1CAB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23B50E-09D5-4A3F-B40A-CE125FECDD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51EA7-C66C-45AA-88A9-CDC83186F7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4193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169B873-0581-4C5B-940D-1733AEF8CE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7A7B4CF-6818-4FA6-9B67-B97AB8003E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5285C6-E755-44B6-9CF9-50817F4708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BECA6-529C-4373-9549-1463F2BFEFE2}" type="datetimeFigureOut">
              <a:rPr lang="en-GB" smtClean="0"/>
              <a:t>01/07/2024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92AD7C-097B-4422-BE00-19745CEDFD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D83E87-7AF5-4D03-B333-36A944114A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51EA7-C66C-45AA-88A9-CDC83186F7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322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00239D-5B20-4950-A976-9948E44C41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0A7256-1C09-44C6-8D9A-21FCCC6D4B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D2B27B-0382-4246-8894-65D330F525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BECA6-529C-4373-9549-1463F2BFEFE2}" type="datetimeFigureOut">
              <a:rPr lang="en-GB" smtClean="0"/>
              <a:t>01/07/2024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6D6C81-0B2C-4715-B417-57F924781C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B778DB-CE12-46A5-A313-A794209A9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51EA7-C66C-45AA-88A9-CDC83186F7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0578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F55EA2-8DEB-404B-9847-6236B49777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190E1B-BE20-4DF1-B4AA-3F3E892C50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3D96A1-7901-4CED-85BE-9F00F506CA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BECA6-529C-4373-9549-1463F2BFEFE2}" type="datetimeFigureOut">
              <a:rPr lang="en-GB" smtClean="0"/>
              <a:t>01/07/2024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AECBB4-62D8-4A92-8D09-B63D56E4E6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7DC298-FB6B-4940-B7A4-293D3F2609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51EA7-C66C-45AA-88A9-CDC83186F7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2775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D4B990-C36C-45F0-9D35-C45F1456D1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61F9DF-6192-4B98-B044-4FF791561E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B16CC23-633F-481B-9916-F89009350E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A663E1-27E7-482C-90AF-79E283E3C9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BECA6-529C-4373-9549-1463F2BFEFE2}" type="datetimeFigureOut">
              <a:rPr lang="en-GB" smtClean="0"/>
              <a:t>01/07/2024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3D31AA-B2EC-4609-8C2A-9953CE8EA3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1D28FE-2B1E-49EF-B323-68B9660D61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51EA7-C66C-45AA-88A9-CDC83186F7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3550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73637-2C1D-49A0-8F34-8FECE47CBF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292CB4-6288-44BD-9381-E1A2EFDD44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53E000-2AA8-4257-8C06-B1EFBE0F39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6E791F2-46B5-4E5D-BFBB-4DFE2C1C33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4F2637A-2811-459E-BEB4-29FE33F752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C551E5E-5E7B-412E-9A0F-0289C7CA20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BECA6-529C-4373-9549-1463F2BFEFE2}" type="datetimeFigureOut">
              <a:rPr lang="en-GB" smtClean="0"/>
              <a:t>01/07/2024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917B0CB-2203-4877-95FF-831A476036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68B338E-7760-45A7-90DE-46F6D56BC1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51EA7-C66C-45AA-88A9-CDC83186F7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632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8F1A15-B513-48E8-9C37-097F691878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F7219EC-77C4-49FA-895E-FBF365C8AC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BECA6-529C-4373-9549-1463F2BFEFE2}" type="datetimeFigureOut">
              <a:rPr lang="en-GB" smtClean="0"/>
              <a:t>01/07/2024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5F4C2C3-F8EA-4FD5-B6CF-AC70D0106C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FFA1A99-CB5E-4304-8627-A385EE2C19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51EA7-C66C-45AA-88A9-CDC83186F7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1500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B749537-C891-4810-9270-C65E89B0D8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BECA6-529C-4373-9549-1463F2BFEFE2}" type="datetimeFigureOut">
              <a:rPr lang="en-GB" smtClean="0"/>
              <a:t>01/07/2024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9C728F3-30FC-4DD4-8444-FE7399268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425EE0-867D-4AC9-8C0F-0AB24587BD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51EA7-C66C-45AA-88A9-CDC83186F7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7247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4ACB06-6832-4DAA-B0CF-1F13330305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03A883-07B3-4D6F-91BA-2288F6995C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B21CFDC-F33C-45F2-8C83-E944F868CE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0FD315-3C0F-4CE3-AB26-513B0F780C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BECA6-529C-4373-9549-1463F2BFEFE2}" type="datetimeFigureOut">
              <a:rPr lang="en-GB" smtClean="0"/>
              <a:t>01/07/2024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6E5991-A4E8-4A0C-91DE-58845BA161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E87A73-937C-4A0B-B3E4-9B7DF7E098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51EA7-C66C-45AA-88A9-CDC83186F7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6431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B9D262-1A21-40A5-BADE-CF9467DE82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550B54F-2BE6-4582-B570-89BC2144937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5795D6-0468-4E70-AEE7-CC51318EDE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E7C377-4600-4CD8-A642-98898A34C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BECA6-529C-4373-9549-1463F2BFEFE2}" type="datetimeFigureOut">
              <a:rPr lang="en-GB" smtClean="0"/>
              <a:t>01/07/2024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E19DEB-FF36-4191-B67C-DB7BA534D4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BAB349-3829-41FB-8274-117FEE56E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51EA7-C66C-45AA-88A9-CDC83186F7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5499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DB15B27-0DF6-4DCB-A580-539FC4BA15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F61B8D-1FBB-49CD-B4E8-40858A5CB7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627EDC-7395-4556-980F-ED983F55D5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2BECA6-529C-4373-9549-1463F2BFEFE2}" type="datetimeFigureOut">
              <a:rPr lang="en-GB" smtClean="0"/>
              <a:t>01/07/2024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6DED1A-08F9-426F-9E0D-95B793F8D6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249271-AD6E-4670-8257-59F14E3E9D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51EA7-C66C-45AA-88A9-CDC83186F7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6442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>
            <a:extLst>
              <a:ext uri="{FF2B5EF4-FFF2-40B4-BE49-F238E27FC236}">
                <a16:creationId xmlns:a16="http://schemas.microsoft.com/office/drawing/2014/main" id="{54530F2C-5EDF-4D79-9624-F490051770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85948" y="4209098"/>
            <a:ext cx="2810827" cy="2810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>
            <a:extLst>
              <a:ext uri="{FF2B5EF4-FFF2-40B4-BE49-F238E27FC236}">
                <a16:creationId xmlns:a16="http://schemas.microsoft.com/office/drawing/2014/main" id="{94869859-C50F-4D00-B004-C446037A2E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721377" cy="2810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>
            <a:extLst>
              <a:ext uri="{FF2B5EF4-FFF2-40B4-BE49-F238E27FC236}">
                <a16:creationId xmlns:a16="http://schemas.microsoft.com/office/drawing/2014/main" id="{DBF87A5D-6D5C-4567-8A80-C489D29564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076773"/>
            <a:ext cx="3978910" cy="2733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C7659AE-13DF-4079-A3CE-C9B11D20F3F9}"/>
              </a:ext>
            </a:extLst>
          </p:cNvPr>
          <p:cNvSpPr txBox="1"/>
          <p:nvPr/>
        </p:nvSpPr>
        <p:spPr>
          <a:xfrm>
            <a:off x="121920" y="2936240"/>
            <a:ext cx="359945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i="1" dirty="0">
                <a:solidFill>
                  <a:srgbClr val="0070C0"/>
                </a:solidFill>
              </a:rPr>
              <a:t>Thank you for being ready to learn!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DF25251-DF7F-446C-86BD-4648199E6D5C}"/>
              </a:ext>
            </a:extLst>
          </p:cNvPr>
          <p:cNvSpPr txBox="1"/>
          <p:nvPr/>
        </p:nvSpPr>
        <p:spPr>
          <a:xfrm>
            <a:off x="3721377" y="371475"/>
            <a:ext cx="6715125" cy="138499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3600" b="1" u="sng" dirty="0"/>
              <a:t>AS/A LEVEL </a:t>
            </a:r>
            <a:r>
              <a:rPr lang="en-GB" sz="4000" b="1" u="sng" dirty="0">
                <a:highlight>
                  <a:srgbClr val="00FF00"/>
                </a:highlight>
              </a:rPr>
              <a:t>FURTHER </a:t>
            </a:r>
          </a:p>
          <a:p>
            <a:r>
              <a:rPr lang="en-GB" sz="4400" b="1" u="sng" dirty="0">
                <a:highlight>
                  <a:srgbClr val="00FF00"/>
                </a:highlight>
              </a:rPr>
              <a:t>MATHEMATICS</a:t>
            </a:r>
            <a:endParaRPr lang="en-GB" sz="4000" b="1" u="sng" dirty="0">
              <a:highlight>
                <a:srgbClr val="00FF00"/>
              </a:highlight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B680610-4F80-46A2-AB4C-8A9B847B68AC}"/>
              </a:ext>
            </a:extLst>
          </p:cNvPr>
          <p:cNvSpPr txBox="1"/>
          <p:nvPr/>
        </p:nvSpPr>
        <p:spPr>
          <a:xfrm>
            <a:off x="3792479" y="1906068"/>
            <a:ext cx="3877457" cy="138499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2800" b="1" u="sng" dirty="0"/>
              <a:t>Aims</a:t>
            </a:r>
            <a:r>
              <a:rPr lang="en-GB" sz="2800" b="1" dirty="0"/>
              <a:t>:</a:t>
            </a:r>
          </a:p>
          <a:p>
            <a:r>
              <a:rPr lang="en-GB" sz="2800" dirty="0"/>
              <a:t>Exploring the world of numbers</a:t>
            </a:r>
            <a:endParaRPr lang="en-GB" sz="2800" dirty="0">
              <a:ea typeface="Calibri"/>
              <a:cs typeface="Calibri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D40849A-58A8-4EBA-9FD3-8C38F19A6997}"/>
              </a:ext>
            </a:extLst>
          </p:cNvPr>
          <p:cNvSpPr txBox="1"/>
          <p:nvPr/>
        </p:nvSpPr>
        <p:spPr>
          <a:xfrm>
            <a:off x="8692551" y="317594"/>
            <a:ext cx="3174521" cy="412420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800" b="1" dirty="0"/>
              <a:t>DNA:</a:t>
            </a:r>
          </a:p>
          <a:p>
            <a:pPr algn="l"/>
            <a:endParaRPr lang="en-US" sz="400" b="1" dirty="0"/>
          </a:p>
          <a:p>
            <a:pPr algn="l"/>
            <a:r>
              <a:rPr lang="en-US" sz="2800" b="1" dirty="0"/>
              <a:t>If you </a:t>
            </a:r>
            <a:r>
              <a:rPr lang="en-US" sz="2800" b="1" u="sng" dirty="0"/>
              <a:t>did not</a:t>
            </a:r>
            <a:r>
              <a:rPr lang="en-US" sz="2800" b="1" dirty="0"/>
              <a:t> know our number system, how would/could you go about counting?</a:t>
            </a:r>
          </a:p>
          <a:p>
            <a:pPr algn="l"/>
            <a:r>
              <a:rPr lang="en-US" sz="2800" b="1" dirty="0">
                <a:ea typeface="Calibri"/>
                <a:cs typeface="Calibri"/>
              </a:rPr>
              <a:t>Where did zero come from? It is not a counting number!</a:t>
            </a:r>
          </a:p>
        </p:txBody>
      </p:sp>
      <p:pic>
        <p:nvPicPr>
          <p:cNvPr id="3" name="Picture 6">
            <a:extLst>
              <a:ext uri="{FF2B5EF4-FFF2-40B4-BE49-F238E27FC236}">
                <a16:creationId xmlns:a16="http://schemas.microsoft.com/office/drawing/2014/main" id="{D91986CF-B9CA-8522-A436-8C107F61D4E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49559" y="4478303"/>
            <a:ext cx="2026577" cy="2108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7547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3F648F9-F486-411D-934D-2E03D049C3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8742" y="0"/>
            <a:ext cx="9134515" cy="685800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CFD2CB84-CFB6-4C0E-82B2-8BBF14D5282E}"/>
              </a:ext>
            </a:extLst>
          </p:cNvPr>
          <p:cNvSpPr/>
          <p:nvPr/>
        </p:nvSpPr>
        <p:spPr>
          <a:xfrm>
            <a:off x="1864311" y="4154749"/>
            <a:ext cx="3133817" cy="1154097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1C05AEF-B27B-4EB3-97ED-9DF42B9C4171}"/>
              </a:ext>
            </a:extLst>
          </p:cNvPr>
          <p:cNvSpPr/>
          <p:nvPr/>
        </p:nvSpPr>
        <p:spPr>
          <a:xfrm>
            <a:off x="6934940" y="4074850"/>
            <a:ext cx="3392749" cy="2521259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296BBCA-FB46-4288-BB22-70EC3DC3B534}"/>
              </a:ext>
            </a:extLst>
          </p:cNvPr>
          <p:cNvSpPr txBox="1"/>
          <p:nvPr/>
        </p:nvSpPr>
        <p:spPr>
          <a:xfrm>
            <a:off x="1864311" y="5421703"/>
            <a:ext cx="4802819" cy="1323439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b="1" dirty="0"/>
              <a:t>AS Exam in May of Year 12:</a:t>
            </a:r>
          </a:p>
          <a:p>
            <a:r>
              <a:rPr lang="en-GB" sz="1600" dirty="0"/>
              <a:t>2 x 1hr 40min Exam Papers – Core Pure &amp; FS1/D01</a:t>
            </a:r>
          </a:p>
          <a:p>
            <a:r>
              <a:rPr lang="en-GB" sz="1600" dirty="0"/>
              <a:t>An actual external AS grade in August</a:t>
            </a:r>
          </a:p>
          <a:p>
            <a:r>
              <a:rPr lang="en-GB" sz="1600" dirty="0"/>
              <a:t>Stay on for Y13 and the full A Level in FMA </a:t>
            </a:r>
            <a:r>
              <a:rPr lang="en-GB" sz="1600" b="1" u="sng" dirty="0"/>
              <a:t>OR</a:t>
            </a:r>
            <a:r>
              <a:rPr lang="en-GB" sz="1600" dirty="0"/>
              <a:t> stop with an AS grade ‘in the bag’. The choice is yours!</a:t>
            </a:r>
          </a:p>
        </p:txBody>
      </p:sp>
    </p:spTree>
    <p:extLst>
      <p:ext uri="{BB962C8B-B14F-4D97-AF65-F5344CB8AC3E}">
        <p14:creationId xmlns:p14="http://schemas.microsoft.com/office/powerpoint/2010/main" val="8270273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51EB1BB-8D88-413D-B478-DDAF093458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2600" y="76975"/>
            <a:ext cx="6235296" cy="6704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89939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D942696-2C53-44EB-8BA4-A5D8CEC474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88750" y="-1"/>
            <a:ext cx="6135980" cy="6875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19319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5E17B8-7E37-4D03-B602-043D16EA50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4800" b="1" dirty="0"/>
              <a:t>Why pick AS/AL Further Maths – from The FMA support network: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D0F1AC-67A4-4CED-9F7A-A19D673B67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85423"/>
            <a:ext cx="10515600" cy="4351338"/>
          </a:xfrm>
        </p:spPr>
        <p:txBody>
          <a:bodyPr>
            <a:normAutofit fontScale="77500" lnSpcReduction="20000"/>
          </a:bodyPr>
          <a:lstStyle/>
          <a:p>
            <a:r>
              <a:rPr lang="en-GB" b="1" dirty="0">
                <a:ea typeface="Tahoma" panose="020B0604030504040204" pitchFamily="34" charset="0"/>
                <a:cs typeface="Tahoma" panose="020B0604030504040204" pitchFamily="34" charset="0"/>
              </a:rPr>
              <a:t>Students taking Further Mathematics overwhelmingly find it to be an enjoyable, rewarding, stimulating and empowering experience. </a:t>
            </a:r>
            <a:br>
              <a:rPr lang="en-GB" dirty="0"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GB" dirty="0">
                <a:ea typeface="Tahoma" panose="020B0604030504040204" pitchFamily="34" charset="0"/>
                <a:cs typeface="Tahoma" panose="020B0604030504040204" pitchFamily="34" charset="0"/>
              </a:rPr>
              <a:t>It is a challenging qualification, which both extends and deepens your knowledge and understanding beyond the standard A level Mathematics. Students who do it often say it is their favourite subject. </a:t>
            </a:r>
            <a:br>
              <a:rPr lang="en-GB" dirty="0"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GB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b="1" dirty="0">
                <a:ea typeface="Tahoma" panose="020B0604030504040204" pitchFamily="34" charset="0"/>
                <a:cs typeface="Tahoma" panose="020B0604030504040204" pitchFamily="34" charset="0"/>
              </a:rPr>
              <a:t>For someone who enjoys mathematics, it provides a challenge and a chance to explore new and/or more sophisticated mathematical concepts.</a:t>
            </a:r>
            <a:r>
              <a:rPr lang="en-GB" dirty="0">
                <a:ea typeface="Tahoma" panose="020B0604030504040204" pitchFamily="34" charset="0"/>
                <a:cs typeface="Tahoma" panose="020B0604030504040204" pitchFamily="34" charset="0"/>
              </a:rPr>
              <a:t> As well as new learning new areas of pure mathematics students will study further applications of mathematics in mechanics and statistics. </a:t>
            </a:r>
            <a:br>
              <a:rPr lang="en-GB" dirty="0"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GB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b="1" dirty="0">
                <a:ea typeface="Tahoma" panose="020B0604030504040204" pitchFamily="34" charset="0"/>
                <a:cs typeface="Tahoma" panose="020B0604030504040204" pitchFamily="34" charset="0"/>
              </a:rPr>
              <a:t>Students who take Further Mathematics find that the additional time spent studying mathematics boosts their marks/grades in single A level Mathematics.</a:t>
            </a:r>
            <a:r>
              <a:rPr lang="en-GB" dirty="0">
                <a:ea typeface="Tahoma" panose="020B0604030504040204" pitchFamily="34" charset="0"/>
                <a:cs typeface="Tahoma" panose="020B0604030504040204" pitchFamily="34" charset="0"/>
              </a:rPr>
              <a:t> Any student capable of passing an AS/A level in Mathematics should also be able to pass AS Further Mathematics. Studying Further Mathematics consolidates and reinforces your standard A level Mathematics work, helping you to achieve your best possible grades. </a:t>
            </a:r>
            <a:br>
              <a:rPr lang="en-GB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84639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B302E9-4E8F-4B05-813C-30B9009721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7471"/>
            <a:ext cx="10515600" cy="847695"/>
          </a:xfrm>
        </p:spPr>
        <p:txBody>
          <a:bodyPr>
            <a:normAutofit/>
          </a:bodyPr>
          <a:lstStyle/>
          <a:p>
            <a:r>
              <a:rPr lang="en-US" b="1" dirty="0"/>
              <a:t>WHY PICK A LEVEL MATHS/</a:t>
            </a:r>
            <a:r>
              <a:rPr lang="en-US" sz="5400" b="1" dirty="0">
                <a:highlight>
                  <a:srgbClr val="00FF00"/>
                </a:highlight>
              </a:rPr>
              <a:t>FMA</a:t>
            </a:r>
            <a:r>
              <a:rPr lang="en-US" b="1" dirty="0"/>
              <a:t> ????</a:t>
            </a:r>
            <a:endParaRPr lang="en-GB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450964-261A-4A9D-80AC-A9F643B87B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5089" y="1212821"/>
            <a:ext cx="10965680" cy="514245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3300" dirty="0"/>
              <a:t>1. </a:t>
            </a:r>
            <a:r>
              <a:rPr lang="en-US" sz="3300" dirty="0">
                <a:highlight>
                  <a:srgbClr val="00FFFF"/>
                </a:highlight>
              </a:rPr>
              <a:t>FUNBUS – every Thursday afterschool for additional support</a:t>
            </a:r>
          </a:p>
          <a:p>
            <a:pPr marL="0" indent="0">
              <a:buNone/>
            </a:pPr>
            <a:r>
              <a:rPr lang="en-US" sz="3300" dirty="0"/>
              <a:t>2. </a:t>
            </a:r>
            <a:r>
              <a:rPr lang="en-US" sz="3300" dirty="0">
                <a:highlight>
                  <a:srgbClr val="FFFF00"/>
                </a:highlight>
              </a:rPr>
              <a:t>New calculators</a:t>
            </a:r>
          </a:p>
          <a:p>
            <a:pPr marL="0" indent="0">
              <a:buNone/>
            </a:pPr>
            <a:r>
              <a:rPr lang="en-US" sz="3300" dirty="0"/>
              <a:t>3. </a:t>
            </a:r>
            <a:r>
              <a:rPr lang="en-US" sz="3300" dirty="0">
                <a:highlight>
                  <a:srgbClr val="00FFFF"/>
                </a:highlight>
              </a:rPr>
              <a:t>Specialist &amp; experienced </a:t>
            </a:r>
            <a:r>
              <a:rPr lang="en-US" sz="3300" dirty="0" err="1">
                <a:highlight>
                  <a:srgbClr val="00FFFF"/>
                </a:highlight>
              </a:rPr>
              <a:t>maths</a:t>
            </a:r>
            <a:r>
              <a:rPr lang="en-US" sz="3300" dirty="0">
                <a:highlight>
                  <a:srgbClr val="00FFFF"/>
                </a:highlight>
              </a:rPr>
              <a:t> team</a:t>
            </a:r>
          </a:p>
          <a:p>
            <a:pPr marL="0" indent="0">
              <a:buNone/>
            </a:pPr>
            <a:r>
              <a:rPr lang="en-US" sz="3300" dirty="0"/>
              <a:t>4. </a:t>
            </a:r>
            <a:r>
              <a:rPr lang="en-US" sz="3300" dirty="0">
                <a:highlight>
                  <a:srgbClr val="FFFF00"/>
                </a:highlight>
              </a:rPr>
              <a:t>Everyone does Pure + Mechanics + Statistics for A Level </a:t>
            </a:r>
            <a:r>
              <a:rPr lang="en-US" sz="3300" dirty="0" err="1">
                <a:highlight>
                  <a:srgbClr val="FFFF00"/>
                </a:highlight>
              </a:rPr>
              <a:t>Maths</a:t>
            </a:r>
            <a:endParaRPr lang="en-US" sz="3300" dirty="0">
              <a:highlight>
                <a:srgbClr val="FFFF00"/>
              </a:highlight>
            </a:endParaRPr>
          </a:p>
          <a:p>
            <a:pPr marL="0" indent="0">
              <a:buNone/>
            </a:pPr>
            <a:r>
              <a:rPr lang="en-US" sz="3300" dirty="0"/>
              <a:t>5. </a:t>
            </a:r>
            <a:r>
              <a:rPr lang="en-US" sz="3300" dirty="0">
                <a:highlight>
                  <a:srgbClr val="00FFFF"/>
                </a:highlight>
              </a:rPr>
              <a:t>Fantastic results across the whole range, including a good number of A*s in both Ma &amp; </a:t>
            </a:r>
            <a:r>
              <a:rPr lang="en-US" sz="3300" dirty="0" err="1">
                <a:highlight>
                  <a:srgbClr val="00FFFF"/>
                </a:highlight>
              </a:rPr>
              <a:t>FMa</a:t>
            </a:r>
            <a:endParaRPr lang="en-US" sz="3300" dirty="0">
              <a:highlight>
                <a:srgbClr val="00FFFF"/>
              </a:highlight>
            </a:endParaRPr>
          </a:p>
          <a:p>
            <a:pPr marL="0" indent="0">
              <a:buNone/>
            </a:pPr>
            <a:r>
              <a:rPr lang="en-US" sz="3300" dirty="0"/>
              <a:t>6. </a:t>
            </a:r>
            <a:r>
              <a:rPr lang="en-US" sz="3300" dirty="0">
                <a:highlight>
                  <a:srgbClr val="FFFF00"/>
                </a:highlight>
              </a:rPr>
              <a:t>A shining light as a subject here at LHS and across the county</a:t>
            </a:r>
          </a:p>
          <a:p>
            <a:pPr marL="0" indent="0">
              <a:buNone/>
            </a:pPr>
            <a:r>
              <a:rPr lang="en-US" sz="3300" dirty="0"/>
              <a:t>7. </a:t>
            </a:r>
            <a:r>
              <a:rPr lang="en-US" sz="3300" dirty="0">
                <a:highlight>
                  <a:srgbClr val="00FFFF"/>
                </a:highlight>
              </a:rPr>
              <a:t>Students make great progress (C to B etc.)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3300" dirty="0"/>
              <a:t>8. </a:t>
            </a:r>
            <a:r>
              <a:rPr lang="en-US" sz="3300" dirty="0">
                <a:highlight>
                  <a:srgbClr val="FFFF00"/>
                </a:highlight>
              </a:rPr>
              <a:t>FMA is a 4th subject option, IF you a good at </a:t>
            </a:r>
            <a:r>
              <a:rPr lang="en-US" sz="3300" dirty="0" err="1">
                <a:highlight>
                  <a:srgbClr val="FFFF00"/>
                </a:highlight>
              </a:rPr>
              <a:t>maths</a:t>
            </a:r>
            <a:r>
              <a:rPr lang="en-US" sz="3300" dirty="0">
                <a:highlight>
                  <a:srgbClr val="FFFF00"/>
                </a:highlight>
              </a:rPr>
              <a:t>, like </a:t>
            </a:r>
            <a:r>
              <a:rPr lang="en-US" sz="3300" dirty="0" err="1">
                <a:highlight>
                  <a:srgbClr val="FFFF00"/>
                </a:highlight>
              </a:rPr>
              <a:t>maths</a:t>
            </a:r>
            <a:r>
              <a:rPr lang="en-US" sz="3300" dirty="0">
                <a:highlight>
                  <a:srgbClr val="FFFF00"/>
                </a:highlight>
              </a:rPr>
              <a:t> and love doing more </a:t>
            </a:r>
            <a:r>
              <a:rPr lang="en-US" sz="3300" dirty="0" err="1">
                <a:highlight>
                  <a:srgbClr val="FFFF00"/>
                </a:highlight>
              </a:rPr>
              <a:t>maths</a:t>
            </a:r>
            <a:r>
              <a:rPr lang="en-US" sz="3300" dirty="0">
                <a:highlight>
                  <a:srgbClr val="FFFF00"/>
                </a:highlight>
              </a:rPr>
              <a:t> with a formal AS qualification at the end of Y12 and then you have the option </a:t>
            </a:r>
            <a:r>
              <a:rPr lang="en-US" sz="3300">
                <a:highlight>
                  <a:srgbClr val="FFFF00"/>
                </a:highlight>
              </a:rPr>
              <a:t>to either </a:t>
            </a:r>
            <a:r>
              <a:rPr lang="en-US" sz="3300" dirty="0">
                <a:highlight>
                  <a:srgbClr val="FFFF00"/>
                </a:highlight>
              </a:rPr>
              <a:t>- drop out OR continue with the course</a:t>
            </a:r>
          </a:p>
          <a:p>
            <a:pPr marL="0" indent="0">
              <a:buNone/>
            </a:pPr>
            <a:r>
              <a:rPr lang="en-US" sz="3300" dirty="0"/>
              <a:t>9. </a:t>
            </a:r>
            <a:r>
              <a:rPr lang="en-US" sz="3300" dirty="0">
                <a:highlight>
                  <a:srgbClr val="00FFFF"/>
                </a:highlight>
              </a:rPr>
              <a:t>A fantastic A level to have that puts you in a very select group of students</a:t>
            </a:r>
          </a:p>
          <a:p>
            <a:pPr marL="0" indent="0">
              <a:buNone/>
            </a:pPr>
            <a:r>
              <a:rPr lang="en-US" sz="3300" dirty="0"/>
              <a:t>10. </a:t>
            </a:r>
            <a:r>
              <a:rPr lang="en-US" sz="3300" dirty="0">
                <a:highlight>
                  <a:srgbClr val="FFFF00"/>
                </a:highlight>
              </a:rPr>
              <a:t>Supports lots of other subjects and is needed for various Degree courses</a:t>
            </a:r>
          </a:p>
          <a:p>
            <a:pPr marL="0" indent="0">
              <a:buNone/>
            </a:pPr>
            <a:r>
              <a:rPr lang="en-US" sz="3300" dirty="0"/>
              <a:t>11. </a:t>
            </a:r>
            <a:r>
              <a:rPr lang="en-US" sz="3300" dirty="0">
                <a:highlight>
                  <a:srgbClr val="00FFFF"/>
                </a:highlight>
              </a:rPr>
              <a:t>Also goes well with English, History etc. if you were wanting to study Law, for example.</a:t>
            </a:r>
          </a:p>
          <a:p>
            <a:pPr marL="0" indent="0">
              <a:buNone/>
            </a:pPr>
            <a:r>
              <a:rPr lang="en-US" sz="3300" dirty="0"/>
              <a:t>12. </a:t>
            </a:r>
            <a:r>
              <a:rPr lang="en-US" sz="3300" dirty="0">
                <a:highlight>
                  <a:srgbClr val="FFFF00"/>
                </a:highlight>
              </a:rPr>
              <a:t>HWK after most lessons, so constant feedback</a:t>
            </a:r>
          </a:p>
          <a:p>
            <a:pPr marL="0" indent="0">
              <a:buNone/>
            </a:pPr>
            <a:r>
              <a:rPr lang="en-US" sz="3300" dirty="0"/>
              <a:t>13. </a:t>
            </a:r>
            <a:r>
              <a:rPr lang="en-US" sz="3300" dirty="0">
                <a:highlight>
                  <a:srgbClr val="00FFFF"/>
                </a:highlight>
              </a:rPr>
              <a:t>Revision weekend in Y13 – YES, a whole weekend of </a:t>
            </a:r>
            <a:r>
              <a:rPr lang="en-US" sz="3300" dirty="0" err="1">
                <a:highlight>
                  <a:srgbClr val="00FFFF"/>
                </a:highlight>
              </a:rPr>
              <a:t>maths</a:t>
            </a:r>
            <a:endParaRPr lang="en-US" sz="3300" dirty="0">
              <a:highlight>
                <a:srgbClr val="00FFFF"/>
              </a:highlight>
            </a:endParaRPr>
          </a:p>
          <a:p>
            <a:pPr marL="0" indent="0">
              <a:buNone/>
            </a:pPr>
            <a:r>
              <a:rPr lang="en-US" sz="3300" dirty="0"/>
              <a:t>14. </a:t>
            </a:r>
            <a:r>
              <a:rPr lang="en-US" sz="3300" dirty="0">
                <a:highlight>
                  <a:srgbClr val="FFFF00"/>
                </a:highlight>
              </a:rPr>
              <a:t>Probably the best A Level subject – but perhaps I am a little biased?</a:t>
            </a:r>
            <a:endParaRPr lang="en-US" sz="3300" dirty="0"/>
          </a:p>
          <a:p>
            <a:pPr marL="0" indent="0">
              <a:buNone/>
            </a:pPr>
            <a:r>
              <a:rPr lang="en-US" sz="3300" dirty="0"/>
              <a:t>15. </a:t>
            </a:r>
            <a:r>
              <a:rPr lang="en-US" sz="3300" u="sng" dirty="0">
                <a:highlight>
                  <a:srgbClr val="00FFFF"/>
                </a:highlight>
              </a:rPr>
              <a:t>No</a:t>
            </a:r>
            <a:r>
              <a:rPr lang="en-US" sz="3300" dirty="0">
                <a:highlight>
                  <a:srgbClr val="00FFFF"/>
                </a:highlight>
              </a:rPr>
              <a:t> </a:t>
            </a:r>
            <a:r>
              <a:rPr lang="en-US" sz="3300" b="1" dirty="0">
                <a:highlight>
                  <a:srgbClr val="00FFFF"/>
                </a:highlight>
              </a:rPr>
              <a:t>COURSEWORK</a:t>
            </a:r>
            <a:r>
              <a:rPr lang="en-US" sz="3300" dirty="0">
                <a:highlight>
                  <a:srgbClr val="00FFFF"/>
                </a:highlight>
              </a:rPr>
              <a:t> in either Maths or FMA!!</a:t>
            </a:r>
            <a:r>
              <a:rPr lang="en-US" sz="3300" dirty="0"/>
              <a:t>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29887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029C217-92BB-40B9-A143-6AA2089E95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97279" y="0"/>
            <a:ext cx="4997441" cy="6858000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8536166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9D63BD-4982-448E-95E4-4355584B77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ACTIVITY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6E0CF6-D4E5-4997-9294-B5CBA6E6AE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Introduction to numbers – yes it’s video time!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6075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E530B004E4030438EC8C74B8DAE3C6D" ma:contentTypeVersion="15" ma:contentTypeDescription="Create a new document." ma:contentTypeScope="" ma:versionID="68db968f3c201d6bda36f7e0937378bf">
  <xsd:schema xmlns:xsd="http://www.w3.org/2001/XMLSchema" xmlns:xs="http://www.w3.org/2001/XMLSchema" xmlns:p="http://schemas.microsoft.com/office/2006/metadata/properties" xmlns:ns2="3ae4bebc-5183-402f-9a72-94513702be85" xmlns:ns3="0ff20ada-ea1e-4479-af96-12e7f68be8f6" targetNamespace="http://schemas.microsoft.com/office/2006/metadata/properties" ma:root="true" ma:fieldsID="a4c179d4ccee0a51f8c94465ac42ae55" ns2:_="" ns3:_="">
    <xsd:import namespace="3ae4bebc-5183-402f-9a72-94513702be85"/>
    <xsd:import namespace="0ff20ada-ea1e-4479-af96-12e7f68be8f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ae4bebc-5183-402f-9a72-94513702be8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ff20ada-ea1e-4479-af96-12e7f68be8f6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00F2264-B177-4F2B-AC85-3769B56AF7E6}">
  <ds:schemaRefs>
    <ds:schemaRef ds:uri="http://www.w3.org/XML/1998/namespace"/>
    <ds:schemaRef ds:uri="http://purl.org/dc/elements/1.1/"/>
    <ds:schemaRef ds:uri="http://purl.org/dc/dcmitype/"/>
    <ds:schemaRef ds:uri="http://schemas.microsoft.com/office/infopath/2007/PartnerControls"/>
    <ds:schemaRef ds:uri="5160b128-4567-41eb-b2f1-76d033e82c56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8dab51e4-4bea-47c2-816f-15eb1d3a7b95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DA9D91EF-60A6-4F19-B9DC-4A54EDB4307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7C694C7-82AD-4B81-88BF-B657E9DA2E95}"/>
</file>

<file path=docProps/app.xml><?xml version="1.0" encoding="utf-8"?>
<Properties xmlns="http://schemas.openxmlformats.org/officeDocument/2006/extended-properties" xmlns:vt="http://schemas.openxmlformats.org/officeDocument/2006/docPropsVTypes">
  <TotalTime>391</TotalTime>
  <Words>555</Words>
  <Application>Microsoft Office PowerPoint</Application>
  <PresentationFormat>Widescreen</PresentationFormat>
  <Paragraphs>35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Tahoma</vt:lpstr>
      <vt:lpstr>Office Theme</vt:lpstr>
      <vt:lpstr>PowerPoint Presentation</vt:lpstr>
      <vt:lpstr>PowerPoint Presentation</vt:lpstr>
      <vt:lpstr>PowerPoint Presentation</vt:lpstr>
      <vt:lpstr>PowerPoint Presentation</vt:lpstr>
      <vt:lpstr>Why pick AS/AL Further Maths – from The FMA support network:</vt:lpstr>
      <vt:lpstr>WHY PICK A LEVEL MATHS/FMA ????</vt:lpstr>
      <vt:lpstr>PowerPoint Presentation</vt:lpstr>
      <vt:lpstr>ACTIVITY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Mrs S Chaventre</dc:creator>
  <cp:lastModifiedBy>Mr S Rayner</cp:lastModifiedBy>
  <cp:revision>55</cp:revision>
  <dcterms:created xsi:type="dcterms:W3CDTF">2021-10-12T07:26:12Z</dcterms:created>
  <dcterms:modified xsi:type="dcterms:W3CDTF">2024-07-01T10:50:32Z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0x0101008E530B004E4030438EC8C74B8DAE3C6D</vt:lpwstr>
  </property>
</Properties>
</file>