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2"/>
  </p:notesMasterIdLst>
  <p:handoutMasterIdLst>
    <p:handoutMasterId r:id="rId33"/>
  </p:handoutMasterIdLst>
  <p:sldIdLst>
    <p:sldId id="300" r:id="rId2"/>
    <p:sldId id="293" r:id="rId3"/>
    <p:sldId id="267" r:id="rId4"/>
    <p:sldId id="268" r:id="rId5"/>
    <p:sldId id="257" r:id="rId6"/>
    <p:sldId id="291" r:id="rId7"/>
    <p:sldId id="292" r:id="rId8"/>
    <p:sldId id="287" r:id="rId9"/>
    <p:sldId id="258" r:id="rId10"/>
    <p:sldId id="294" r:id="rId11"/>
    <p:sldId id="295" r:id="rId12"/>
    <p:sldId id="298" r:id="rId13"/>
    <p:sldId id="296" r:id="rId14"/>
    <p:sldId id="297" r:id="rId15"/>
    <p:sldId id="262" r:id="rId16"/>
    <p:sldId id="272" r:id="rId17"/>
    <p:sldId id="256" r:id="rId18"/>
    <p:sldId id="264" r:id="rId19"/>
    <p:sldId id="301" r:id="rId20"/>
    <p:sldId id="302" r:id="rId21"/>
    <p:sldId id="303" r:id="rId22"/>
    <p:sldId id="265" r:id="rId23"/>
    <p:sldId id="304" r:id="rId24"/>
    <p:sldId id="305" r:id="rId25"/>
    <p:sldId id="284" r:id="rId26"/>
    <p:sldId id="299" r:id="rId27"/>
    <p:sldId id="306" r:id="rId28"/>
    <p:sldId id="318" r:id="rId29"/>
    <p:sldId id="322" r:id="rId30"/>
    <p:sldId id="32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FF"/>
    <a:srgbClr val="FF99FF"/>
    <a:srgbClr val="FF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343" autoAdjust="0"/>
  </p:normalViewPr>
  <p:slideViewPr>
    <p:cSldViewPr snapToGrid="0">
      <p:cViewPr varScale="1">
        <p:scale>
          <a:sx n="108" d="100"/>
          <a:sy n="108" d="100"/>
        </p:scale>
        <p:origin x="486" y="102"/>
      </p:cViewPr>
      <p:guideLst/>
    </p:cSldViewPr>
  </p:slideViewPr>
  <p:outlineViewPr>
    <p:cViewPr>
      <p:scale>
        <a:sx n="33" d="100"/>
        <a:sy n="33" d="100"/>
      </p:scale>
      <p:origin x="0" y="-67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3540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8E54-555F-4C96-AA80-3EF2712969D8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D71E-200B-46BB-9EAE-ADB75ECB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9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BBDAA-1B17-445F-A16B-3034DCCEF4E0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BFF3-BA3F-49CC-9D6A-48C82ECDF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7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BBF45E53-CD93-4082-B492-3094D413F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9050BB1-5367-4F4E-8EFB-FDBE03B9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3666DF2-452E-4596-9BDB-0B4FB6993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75BA7CB-4EB4-4BCF-A15E-B3C98F49B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9197498F-3619-466F-AA81-E8720C593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7B1333C-2784-4BCD-861B-2E07212B1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B1B3DB42-03BE-4917-90A9-0992264F4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4032D4A-B264-46CF-8BCE-C5CE332FE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58E0B037-2A94-4137-A8CE-80762E80D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1772DAA-C586-44AD-A3CF-53AA52084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590FA3B-7AAD-40AF-B81C-CA9838B44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0BA3906-BED1-41D2-B4E3-B7F218006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27F80CC8-E683-4556-8921-C46DE0A31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803411-5254-4ADB-AB56-9E535EA88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6846CA84-FDA2-49F8-A2E8-0BD25BA6A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0B940A5-4785-4414-8DFE-869DFA5F8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0CB134C8-CACE-4A14-9988-C72723AA2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87129FA-06FA-4F31-848C-2CE979E4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9918348C-48DE-470C-B9FD-9B1DF01FC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4291C69-BE5E-440C-8D97-2FB6E081F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72A80F76-B23F-4CE9-8CA7-BF7FB3FFB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6AF79F-41E0-4BE0-BFAB-373675B73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CB2505AA-2F6C-42EF-9DCA-6E4357727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0CC7C3-6CD4-45FB-9298-B2DA3913E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015BE94A-F516-46C7-B2E7-58C7BC95E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19F7283-82ED-44DB-ABBC-F1C3D381C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7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8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36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1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0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62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88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1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0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01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9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2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1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42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484BEA-63C0-47D2-8289-4EB2E6BB2882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0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48" y="4209098"/>
            <a:ext cx="281082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137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73"/>
            <a:ext cx="3978910" cy="27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121920" y="2936240"/>
            <a:ext cx="359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3721377" y="371475"/>
            <a:ext cx="671512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/>
              <a:t>Title: French A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4117251" y="1414135"/>
            <a:ext cx="468108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/>
              <a:t>Aims: </a:t>
            </a:r>
          </a:p>
          <a:p>
            <a:r>
              <a:rPr lang="en-GB" sz="2800" b="1" dirty="0"/>
              <a:t>To introduce you to the content of A level French</a:t>
            </a:r>
          </a:p>
          <a:p>
            <a:endParaRPr lang="en-US" sz="2800" b="1" dirty="0"/>
          </a:p>
          <a:p>
            <a:r>
              <a:rPr lang="en-US" sz="2800" b="1" dirty="0"/>
              <a:t>T</a:t>
            </a:r>
            <a:r>
              <a:rPr lang="en-GB" sz="2800" b="1" dirty="0"/>
              <a:t>o introduce the book we will be studying and the context in which it was written</a:t>
            </a:r>
          </a:p>
          <a:p>
            <a:endParaRPr lang="en-GB" sz="2800" dirty="0"/>
          </a:p>
          <a:p>
            <a:endParaRPr lang="en-GB" sz="2800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0849A-58A8-4EBA-9FD3-8C38F19A6997}"/>
              </a:ext>
            </a:extLst>
          </p:cNvPr>
          <p:cNvSpPr txBox="1"/>
          <p:nvPr/>
        </p:nvSpPr>
        <p:spPr>
          <a:xfrm>
            <a:off x="8353887" y="142043"/>
            <a:ext cx="3513185" cy="5919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/>
              <a:t>DNA:</a:t>
            </a:r>
          </a:p>
          <a:p>
            <a:pPr algn="l"/>
            <a:r>
              <a:rPr lang="en-US" sz="2800" b="1" dirty="0" err="1"/>
              <a:t>Quel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le </a:t>
            </a:r>
            <a:r>
              <a:rPr lang="en-US" sz="2800" b="1" dirty="0" err="1"/>
              <a:t>mensonge</a:t>
            </a:r>
            <a:r>
              <a:rPr lang="en-US" sz="2800" b="1" dirty="0"/>
              <a:t>?(2 truths + a lie)</a:t>
            </a:r>
          </a:p>
          <a:p>
            <a:pPr algn="l"/>
            <a:endParaRPr lang="en-US" sz="2800" b="1" dirty="0"/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279" y="4560387"/>
            <a:ext cx="2026577" cy="2108247"/>
          </a:xfrm>
          <a:prstGeom prst="rect">
            <a:avLst/>
          </a:prstGeom>
        </p:spPr>
      </p:pic>
      <p:pic>
        <p:nvPicPr>
          <p:cNvPr id="10" name="Picture 2" descr="https://attachments.office.net/owa/SLeach%40littleheath.org.uk/service.svc/s/GetAttachmentThumbnail?id=AAMkADZmZTRkMWYyLWJhNDgtNDQwOS05ZTM1LTAwODc4MjExODNhYwBGAAAAAADTTWDBxtFFT55VYFMA7F5LBwCpE%2FuCUdIiT40u%2BKjOW3K4AAAAAAEMAACpE%2FuCUdIiT40u%2BKjOW3K4AAapzunIAAABEgAQAC7z8pi1LltLuHvAyIOZGhA%3D&amp;thumbnailType=2&amp;token=eyJhbGciOiJSUzI1NiIsImtpZCI6IkZBRDY1NDI2MkM2QUYyOTYxQUExRThDQUI3OEZGMUIyNzBFNzA3RTkiLCJ0eXAiOiJKV1QiLCJ4NXQiOiItdFpVSml4cThwWWFvZWpLdDRfeHNuRG5CLWsifQ.eyJvcmlnaW4iOiJodHRwczovL291dGxvb2sub2ZmaWNlLmNvbSIsInVjIjoiMmQ1MmQ3MGQxOGVkNGIyNmJkOTlhOGU3OTc0NjQxNGEiLCJzaWduaW5fc3RhdGUiOiJbXCJrbXNpXCJdIiwidmVyIjoiRXhjaGFuZ2UuQ2FsbGJhY2suVjEiLCJhcHBjdHhzZW5kZXIiOiJPd2FEb3dubG9hZEA3YWUwMDNiMi02NWY2LTRlYTgtOGE1NC02OWQ1NGM0YjMwM2MiLCJpc3NyaW5nIjoiV1ciLCJhcHBjdHgiOiJ7XCJtc2V4Y2hwcm90XCI6XCJvd2FcIixcInB1aWRcIjpcIjExNTM4MzYyOTY0MDk5MzQ0MTVcIixcInNjb3BlXCI6XCJPd2FEb3dubG9hZFwiLFwib2lkXCI6XCI3MDljOTlmOC0yZjU3LTQxYzItOTU0Yy1mYjllM2YyODc2NWZcIixcInByaW1hcnlzaWRcIjpcIlMtMS01LTIxLTMxNjE2MTA1NzQtMTg1ODQxMDYxOS0zOTM0ODc1Mi03NzkwNTczXCJ9IiwibmJmIjoxNjU2NDI1NDc5LCJleHAiOjE2NTY0MjYwNzksImlzcyI6IjAwMDAwMDAyLTAwMDAtMGZmMS1jZTAwLTAwMDAwMDAwMDAwMEA3YWUwMDNiMi02NWY2LTRlYTgtOGE1NC02OWQ1NGM0YjMwM2MiLCJhdWQiOiIwMDAwMDAwMi0wMDAwLTBmZjEtY2UwMC0wMDAwMDAwMDAwMDAvYXR0YWNobWVudHMub2ZmaWNlLm5ldEA3YWUwMDNiMi02NWY2LTRlYTgtOGE1NC02OWQ1NGM0YjMwM2MiLCJoYXBwIjoib3dhIn0.ElnO_dWTzZv-qSzfDwZ_2vJnrUrhSzSBsDe-S2Ro-hR_l4GjJPo5wodJ9OgoArLVS8KRJCdNjqvyZd9zwVHlf4kjrTM37L3EWY_0tyf_p4iXZBSM9LcHpXa9izT6ClP8Ug0WasrmA0lQVY0lJgjCsJAj11ul10UGIcHDczaHj0O8_2n9301xxJWoS2hStsXuu8E4xrCcwbVkt7jgX104jTO8CMNNQyOTeIXIihuPv00t9mfauY5a85uTKcxllx1_v67fEbKDxxiiPXdCvM--edybZ27vraeOeeSjmmqneX7FCmUJUtEausAyczRrjlPssm6zjrWw-aNsCifPcgd66Q&amp;X-OWA-CANARY=ZX4dsyOcV0W02SjTy34Cp1Dc8kYQWdoYlE6wTIEpEPEzDz486JcqNPxJExaNne7Vru_DyoGQxMA.&amp;owa=outlook.office.com&amp;scriptVer=20220617005.07&amp;animation=true">
            <a:extLst>
              <a:ext uri="{FF2B5EF4-FFF2-40B4-BE49-F238E27FC236}">
                <a16:creationId xmlns:a16="http://schemas.microsoft.com/office/drawing/2014/main" id="{CB849B23-3BB2-40E9-A065-8347DEDF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46" y="2302317"/>
            <a:ext cx="1666965" cy="22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66AE-56EB-4EF9-AFFA-B162B7AC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 sac de </a:t>
            </a:r>
            <a:r>
              <a:rPr lang="en-US" dirty="0" err="1"/>
              <a:t>billes</a:t>
            </a:r>
            <a:r>
              <a:rPr lang="en-US" dirty="0"/>
              <a:t>” – Joseph </a:t>
            </a:r>
            <a:r>
              <a:rPr lang="en-US" dirty="0" err="1"/>
              <a:t>Joffo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010D-5A53-47AF-B12E-4E22D14B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https://www.youtube.com/watch?v=IBmTV7YDO7w</a:t>
            </a:r>
          </a:p>
        </p:txBody>
      </p:sp>
    </p:spTree>
    <p:extLst>
      <p:ext uri="{BB962C8B-B14F-4D97-AF65-F5344CB8AC3E}">
        <p14:creationId xmlns:p14="http://schemas.microsoft.com/office/powerpoint/2010/main" val="387509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9C17-06F0-4269-905F-DCBD037A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sur </a:t>
            </a:r>
            <a:r>
              <a:rPr lang="en-US" dirty="0"/>
              <a:t>la </a:t>
            </a:r>
            <a:r>
              <a:rPr lang="en-US" dirty="0" err="1"/>
              <a:t>bande</a:t>
            </a:r>
            <a:r>
              <a:rPr lang="en-US" dirty="0"/>
              <a:t> </a:t>
            </a:r>
            <a:r>
              <a:rPr lang="en-US" dirty="0" err="1"/>
              <a:t>annonce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AFF5-7CA5-4E73-BF67-DEC2D0862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2" y="2556932"/>
            <a:ext cx="10276395" cy="3318936"/>
          </a:xfrm>
        </p:spPr>
        <p:txBody>
          <a:bodyPr>
            <a:normAutofit/>
          </a:bodyPr>
          <a:lstStyle/>
          <a:p>
            <a:r>
              <a:rPr lang="en-US" b="1" dirty="0"/>
              <a:t>1) Le film se </a:t>
            </a:r>
            <a:r>
              <a:rPr lang="en-US" b="1" dirty="0" err="1"/>
              <a:t>déroule</a:t>
            </a:r>
            <a:r>
              <a:rPr lang="en-US" b="1" dirty="0"/>
              <a:t> </a:t>
            </a:r>
            <a:r>
              <a:rPr lang="en-US" b="1" dirty="0" err="1"/>
              <a:t>quand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b="1" dirty="0"/>
              <a:t>          a) Dans les </a:t>
            </a:r>
            <a:r>
              <a:rPr lang="en-US" b="1" dirty="0" err="1"/>
              <a:t>années</a:t>
            </a:r>
            <a:r>
              <a:rPr lang="en-US" b="1" dirty="0"/>
              <a:t> 30    b) Dans les </a:t>
            </a:r>
            <a:r>
              <a:rPr lang="en-US" b="1" dirty="0" err="1"/>
              <a:t>années</a:t>
            </a:r>
            <a:r>
              <a:rPr lang="en-US" b="1" dirty="0"/>
              <a:t> 40 c) Dans les </a:t>
            </a:r>
            <a:r>
              <a:rPr lang="en-US" b="1" dirty="0" err="1"/>
              <a:t>années</a:t>
            </a:r>
            <a:r>
              <a:rPr lang="en-US" b="1" dirty="0"/>
              <a:t> 60? </a:t>
            </a:r>
          </a:p>
          <a:p>
            <a:pPr marL="0" indent="0">
              <a:buNone/>
            </a:pPr>
            <a:r>
              <a:rPr lang="en-US" b="1" dirty="0"/>
              <a:t>     2) Il </a:t>
            </a:r>
            <a:r>
              <a:rPr lang="en-US" b="1" dirty="0" err="1"/>
              <a:t>s’agit</a:t>
            </a:r>
            <a:r>
              <a:rPr lang="en-US" b="1" dirty="0"/>
              <a:t> </a:t>
            </a:r>
            <a:r>
              <a:rPr lang="en-US" b="1" dirty="0" err="1"/>
              <a:t>d’une</a:t>
            </a:r>
            <a:r>
              <a:rPr lang="en-US" b="1" dirty="0"/>
              <a:t> </a:t>
            </a:r>
            <a:r>
              <a:rPr lang="en-US" b="1" dirty="0" err="1"/>
              <a:t>famille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    a) </a:t>
            </a:r>
            <a:r>
              <a:rPr lang="en-US" b="1" dirty="0" err="1"/>
              <a:t>juive</a:t>
            </a:r>
            <a:r>
              <a:rPr lang="en-US" b="1" dirty="0"/>
              <a:t>    b) </a:t>
            </a:r>
            <a:r>
              <a:rPr lang="en-US" b="1" dirty="0" err="1"/>
              <a:t>musulmane</a:t>
            </a:r>
            <a:r>
              <a:rPr lang="en-US" b="1" dirty="0"/>
              <a:t>     c) </a:t>
            </a:r>
            <a:r>
              <a:rPr lang="en-US" b="1" dirty="0" err="1"/>
              <a:t>chretiénne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b="1" dirty="0"/>
              <a:t>    3)  La </a:t>
            </a:r>
            <a:r>
              <a:rPr lang="en-US" b="1" dirty="0" err="1"/>
              <a:t>famiile</a:t>
            </a:r>
            <a:r>
              <a:rPr lang="en-US" b="1" dirty="0"/>
              <a:t> </a:t>
            </a:r>
            <a:r>
              <a:rPr lang="en-US" b="1" dirty="0" err="1"/>
              <a:t>doit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   a) </a:t>
            </a:r>
            <a:r>
              <a:rPr lang="en-US" b="1" dirty="0" err="1"/>
              <a:t>rester</a:t>
            </a:r>
            <a:r>
              <a:rPr lang="en-US" b="1" dirty="0"/>
              <a:t> ensemble    b) se </a:t>
            </a:r>
            <a:r>
              <a:rPr lang="en-US" b="1" dirty="0" err="1"/>
              <a:t>séparer</a:t>
            </a:r>
            <a:r>
              <a:rPr lang="en-US" b="1" dirty="0"/>
              <a:t>     c) se </a:t>
            </a:r>
            <a:r>
              <a:rPr lang="en-US" b="1" dirty="0" err="1"/>
              <a:t>retrouver</a:t>
            </a:r>
            <a:r>
              <a:rPr lang="en-US" b="1" dirty="0"/>
              <a:t> avec des </a:t>
            </a:r>
            <a:r>
              <a:rPr lang="en-US" b="1" dirty="0" err="1"/>
              <a:t>amis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7872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A0C3-50EA-4C30-9A77-04684CF6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65D3-4070-40D5-B028-46C9244A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https://youtu.be/t1LdRmFZdnU</a:t>
            </a:r>
          </a:p>
        </p:txBody>
      </p:sp>
    </p:spTree>
    <p:extLst>
      <p:ext uri="{BB962C8B-B14F-4D97-AF65-F5344CB8AC3E}">
        <p14:creationId xmlns:p14="http://schemas.microsoft.com/office/powerpoint/2010/main" val="71747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3330-431C-4DD0-8768-2AC4F8AB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Chapitre</a:t>
            </a:r>
            <a:r>
              <a:rPr lang="en-US" dirty="0"/>
              <a:t> 1 - </a:t>
            </a:r>
            <a:r>
              <a:rPr lang="en-US" dirty="0" err="1"/>
              <a:t>Traduisez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F7A330-5273-4176-BACF-B6286419A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439" y="2557463"/>
            <a:ext cx="647112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24F3-A9CE-4B41-BD19-A13DBE6D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Chapitre</a:t>
            </a:r>
            <a:r>
              <a:rPr lang="en-US" dirty="0"/>
              <a:t> 1 - </a:t>
            </a:r>
            <a:r>
              <a:rPr lang="en-US" dirty="0" err="1"/>
              <a:t>Traduisez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94C97B-CF23-404C-91EF-D676E3850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359" y="2557463"/>
            <a:ext cx="618728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11381998" cy="970450"/>
          </a:xfrm>
        </p:spPr>
        <p:txBody>
          <a:bodyPr/>
          <a:lstStyle/>
          <a:p>
            <a:pPr algn="ctr"/>
            <a:r>
              <a:rPr lang="en-US" sz="3800" dirty="0" err="1"/>
              <a:t>Grammaire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1373288" cy="3708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altLang="en-US" sz="2500" dirty="0">
              <a:latin typeface="Calibri" panose="020F0502020204030204" pitchFamily="34" charset="0"/>
            </a:endParaRPr>
          </a:p>
          <a:p>
            <a:r>
              <a:rPr lang="en-GB" altLang="en-US" sz="2500" dirty="0">
                <a:latin typeface="Calibri" panose="020F0502020204030204" pitchFamily="34" charset="0"/>
              </a:rPr>
              <a:t>Students will be expected to have studied some structures of the French language during their GCSE course. </a:t>
            </a:r>
          </a:p>
          <a:p>
            <a:endParaRPr lang="en-GB" altLang="en-US" sz="2500" dirty="0">
              <a:latin typeface="Calibri" panose="020F0502020204030204" pitchFamily="34" charset="0"/>
            </a:endParaRPr>
          </a:p>
          <a:p>
            <a:r>
              <a:rPr lang="en-GB" altLang="en-US" sz="2500" dirty="0">
                <a:latin typeface="Calibri" panose="020F0502020204030204" pitchFamily="34" charset="0"/>
              </a:rPr>
              <a:t>In year 12 we will go through the main grammar needed at A level. Please complete as much of the grammar work book as you can over the Summer to prepare you </a:t>
            </a:r>
            <a:r>
              <a:rPr lang="en-GB" altLang="en-US" sz="2500">
                <a:latin typeface="Calibri" panose="020F0502020204030204" pitchFamily="34" charset="0"/>
              </a:rPr>
              <a:t>for this.</a:t>
            </a:r>
            <a:endParaRPr lang="en-GB" altLang="en-US" sz="2500" dirty="0">
              <a:latin typeface="Calibri" panose="020F0502020204030204" pitchFamily="34" charset="0"/>
            </a:endParaRPr>
          </a:p>
          <a:p>
            <a:endParaRPr lang="en-GB" altLang="en-US" sz="2500" dirty="0">
              <a:latin typeface="Calibri" panose="020F0502020204030204" pitchFamily="34" charset="0"/>
            </a:endParaRPr>
          </a:p>
          <a:p>
            <a:r>
              <a:rPr lang="en-GB" altLang="en-US" sz="2500" dirty="0">
                <a:latin typeface="Calibri" panose="020F0502020204030204" pitchFamily="34" charset="0"/>
              </a:rPr>
              <a:t>In the examination you will be required to use actively and accurately grammar and structures appropriate to the tasks set, drawn from the following list-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77341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7708" y="403225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Nouns: </a:t>
            </a:r>
            <a:r>
              <a:rPr lang="en-GB" altLang="en-US" b="1" dirty="0">
                <a:latin typeface="Calibri" panose="020F0502020204030204" pitchFamily="34" charset="0"/>
              </a:rPr>
              <a:t>	gender singular and plural forms 	</a:t>
            </a:r>
          </a:p>
          <a:p>
            <a:pPr eaLnBrk="1" hangingPunct="1"/>
            <a:r>
              <a:rPr lang="en-GB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Articles: </a:t>
            </a:r>
            <a:r>
              <a:rPr lang="en-GB" altLang="en-US" b="1" dirty="0">
                <a:latin typeface="Calibri" panose="020F0502020204030204" pitchFamily="34" charset="0"/>
              </a:rPr>
              <a:t>	definite, indefinite and partitive 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3445" y="1310731"/>
            <a:ext cx="5000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Adjectives: </a:t>
            </a:r>
            <a:r>
              <a:rPr lang="fr-FR" altLang="en-US" b="1" dirty="0">
                <a:latin typeface="Calibri" panose="020F0502020204030204" pitchFamily="34" charset="0"/>
              </a:rPr>
              <a:t>	agreement position comparative and superlative </a:t>
            </a:r>
            <a:r>
              <a:rPr lang="fr-FR" altLang="en-US" b="1" dirty="0" err="1">
                <a:latin typeface="Calibri" panose="020F0502020204030204" pitchFamily="34" charset="0"/>
              </a:rPr>
              <a:t>demonstrative</a:t>
            </a:r>
            <a:r>
              <a:rPr lang="fr-FR" altLang="en-US" b="1" dirty="0">
                <a:latin typeface="Calibri" panose="020F0502020204030204" pitchFamily="34" charset="0"/>
              </a:rPr>
              <a:t> (</a:t>
            </a:r>
            <a:r>
              <a:rPr lang="fr-FR" altLang="en-US" b="1" i="1" dirty="0">
                <a:latin typeface="Calibri" panose="020F0502020204030204" pitchFamily="34" charset="0"/>
              </a:rPr>
              <a:t>ce, cet, cette, ces) </a:t>
            </a:r>
            <a:r>
              <a:rPr lang="fr-FR" altLang="en-US" b="1" i="1" dirty="0" err="1">
                <a:latin typeface="Calibri" panose="020F0502020204030204" pitchFamily="34" charset="0"/>
              </a:rPr>
              <a:t>indefinite</a:t>
            </a:r>
            <a:r>
              <a:rPr lang="fr-FR" altLang="en-US" b="1" i="1" dirty="0">
                <a:latin typeface="Calibri" panose="020F0502020204030204" pitchFamily="34" charset="0"/>
              </a:rPr>
              <a:t> (chaque, quelque) possessive interrogative (quel, quelle) 	</a:t>
            </a:r>
          </a:p>
          <a:p>
            <a:pPr eaLnBrk="1" hangingPunct="1"/>
            <a:r>
              <a:rPr lang="fr-FR" alt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Adverbs</a:t>
            </a:r>
            <a:r>
              <a:rPr lang="fr-FR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: 	</a:t>
            </a:r>
            <a:r>
              <a:rPr lang="fr-FR" altLang="en-US" b="1" dirty="0">
                <a:latin typeface="Calibri" panose="020F0502020204030204" pitchFamily="34" charset="0"/>
              </a:rPr>
              <a:t>comparative and superlative interrogative (</a:t>
            </a:r>
            <a:r>
              <a:rPr lang="fr-FR" altLang="en-US" b="1" i="1" dirty="0">
                <a:latin typeface="Calibri" panose="020F0502020204030204" pitchFamily="34" charset="0"/>
              </a:rPr>
              <a:t>comment, quand) 	</a:t>
            </a:r>
          </a:p>
          <a:p>
            <a:pPr eaLnBrk="1" hangingPunct="1"/>
            <a:r>
              <a:rPr lang="en-GB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Quantifiers/intensifiers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b="1" dirty="0">
                <a:latin typeface="Calibri" panose="020F0502020204030204" pitchFamily="34" charset="0"/>
              </a:rPr>
              <a:t>	(</a:t>
            </a:r>
            <a:r>
              <a:rPr lang="en-GB" altLang="en-US" b="1" i="1" dirty="0" err="1">
                <a:latin typeface="Calibri" panose="020F0502020204030204" pitchFamily="34" charset="0"/>
              </a:rPr>
              <a:t>très</a:t>
            </a:r>
            <a:r>
              <a:rPr lang="en-GB" altLang="en-US" b="1" i="1" dirty="0">
                <a:latin typeface="Calibri" panose="020F0502020204030204" pitchFamily="34" charset="0"/>
              </a:rPr>
              <a:t>, </a:t>
            </a:r>
            <a:r>
              <a:rPr lang="en-GB" altLang="en-US" b="1" i="1" dirty="0" err="1">
                <a:latin typeface="Calibri" panose="020F0502020204030204" pitchFamily="34" charset="0"/>
              </a:rPr>
              <a:t>assez</a:t>
            </a:r>
            <a:r>
              <a:rPr lang="en-GB" altLang="en-US" b="1" i="1" dirty="0">
                <a:latin typeface="Calibri" panose="020F0502020204030204" pitchFamily="34" charset="0"/>
              </a:rPr>
              <a:t>, beaucoup) 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1063" y="366871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Pronouns</a:t>
            </a:r>
            <a:r>
              <a:rPr lang="fr-FR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fr-FR" altLang="en-US" b="1" dirty="0">
                <a:latin typeface="Calibri" panose="020F0502020204030204" pitchFamily="34" charset="0"/>
              </a:rPr>
              <a:t>	</a:t>
            </a:r>
            <a:r>
              <a:rPr lang="fr-FR" altLang="en-US" b="1" dirty="0" err="1">
                <a:latin typeface="Calibri" panose="020F0502020204030204" pitchFamily="34" charset="0"/>
              </a:rPr>
              <a:t>personal</a:t>
            </a:r>
            <a:r>
              <a:rPr lang="fr-FR" altLang="en-US" b="1" dirty="0">
                <a:latin typeface="Calibri" panose="020F0502020204030204" pitchFamily="34" charset="0"/>
              </a:rPr>
              <a:t> </a:t>
            </a:r>
            <a:r>
              <a:rPr lang="fr-FR" altLang="en-US" b="1" dirty="0" err="1">
                <a:latin typeface="Calibri" panose="020F0502020204030204" pitchFamily="34" charset="0"/>
              </a:rPr>
              <a:t>reflexive</a:t>
            </a:r>
            <a:r>
              <a:rPr lang="fr-FR" altLang="en-US" b="1" dirty="0">
                <a:latin typeface="Calibri" panose="020F0502020204030204" pitchFamily="34" charset="0"/>
              </a:rPr>
              <a:t> relative </a:t>
            </a:r>
            <a:r>
              <a:rPr lang="fr-FR" altLang="en-US" b="1" dirty="0" err="1">
                <a:latin typeface="Calibri" panose="020F0502020204030204" pitchFamily="34" charset="0"/>
              </a:rPr>
              <a:t>disjunctive</a:t>
            </a:r>
            <a:r>
              <a:rPr lang="fr-FR" altLang="en-US" b="1" dirty="0">
                <a:latin typeface="Calibri" panose="020F0502020204030204" pitchFamily="34" charset="0"/>
              </a:rPr>
              <a:t>/</a:t>
            </a:r>
            <a:r>
              <a:rPr lang="fr-FR" altLang="en-US" b="1" dirty="0" err="1">
                <a:latin typeface="Calibri" panose="020F0502020204030204" pitchFamily="34" charset="0"/>
              </a:rPr>
              <a:t>emphatic</a:t>
            </a:r>
            <a:r>
              <a:rPr lang="fr-FR" altLang="en-US" b="1" dirty="0">
                <a:latin typeface="Calibri" panose="020F0502020204030204" pitchFamily="34" charset="0"/>
              </a:rPr>
              <a:t> </a:t>
            </a:r>
            <a:r>
              <a:rPr lang="fr-FR" altLang="en-US" b="1" dirty="0" err="1">
                <a:latin typeface="Calibri" panose="020F0502020204030204" pitchFamily="34" charset="0"/>
              </a:rPr>
              <a:t>demonstrative</a:t>
            </a:r>
            <a:r>
              <a:rPr lang="fr-FR" altLang="en-US" b="1" dirty="0">
                <a:latin typeface="Calibri" panose="020F0502020204030204" pitchFamily="34" charset="0"/>
              </a:rPr>
              <a:t> (</a:t>
            </a:r>
            <a:r>
              <a:rPr lang="fr-FR" altLang="en-US" b="1" i="1" dirty="0">
                <a:latin typeface="Calibri" panose="020F0502020204030204" pitchFamily="34" charset="0"/>
              </a:rPr>
              <a:t>celui) </a:t>
            </a:r>
            <a:r>
              <a:rPr lang="fr-FR" altLang="en-US" b="1" i="1" dirty="0" err="1">
                <a:latin typeface="Calibri" panose="020F0502020204030204" pitchFamily="34" charset="0"/>
              </a:rPr>
              <a:t>indefinite</a:t>
            </a:r>
            <a:r>
              <a:rPr lang="fr-FR" altLang="en-US" b="1" i="1" dirty="0">
                <a:latin typeface="Calibri" panose="020F0502020204030204" pitchFamily="34" charset="0"/>
              </a:rPr>
              <a:t> (quelqu’un) possessive (le mien) interrogative (qui, que) use of y, en 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39063" y="163120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Verbs: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b="1" dirty="0">
                <a:latin typeface="Calibri" panose="020F0502020204030204" pitchFamily="34" charset="0"/>
              </a:rPr>
              <a:t>	regular and irregular forms of verbs, including reflexive verbs modes of address (</a:t>
            </a:r>
            <a:r>
              <a:rPr lang="en-GB" altLang="en-US" b="1" i="1" dirty="0" err="1">
                <a:latin typeface="Calibri" panose="020F0502020204030204" pitchFamily="34" charset="0"/>
              </a:rPr>
              <a:t>tu</a:t>
            </a:r>
            <a:r>
              <a:rPr lang="en-GB" altLang="en-US" b="1" i="1" dirty="0">
                <a:latin typeface="Calibri" panose="020F0502020204030204" pitchFamily="34" charset="0"/>
              </a:rPr>
              <a:t>, </a:t>
            </a:r>
            <a:r>
              <a:rPr lang="en-GB" altLang="en-US" b="1" i="1" dirty="0" err="1">
                <a:latin typeface="Calibri" panose="020F0502020204030204" pitchFamily="34" charset="0"/>
              </a:rPr>
              <a:t>vous</a:t>
            </a:r>
            <a:r>
              <a:rPr lang="en-GB" altLang="en-US" b="1" i="1" dirty="0">
                <a:latin typeface="Calibri" panose="020F0502020204030204" pitchFamily="34" charset="0"/>
              </a:rPr>
              <a:t>) impersonal forms verbs followed by an infinitive (with or without a preposition) dependent infinitives (faire </a:t>
            </a:r>
            <a:r>
              <a:rPr lang="en-GB" altLang="en-US" b="1" i="1" dirty="0" err="1">
                <a:latin typeface="Calibri" panose="020F0502020204030204" pitchFamily="34" charset="0"/>
              </a:rPr>
              <a:t>réparer</a:t>
            </a:r>
            <a:r>
              <a:rPr lang="en-GB" altLang="en-US" b="1" i="1" dirty="0">
                <a:latin typeface="Calibri" panose="020F0502020204030204" pitchFamily="34" charset="0"/>
              </a:rPr>
              <a:t>) perfect infinitive negative forms interrogative forms 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07931" y="458834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Tenses:</a:t>
            </a:r>
            <a:r>
              <a:rPr lang="en-GB" altLang="en-US" b="1" dirty="0">
                <a:latin typeface="Calibri" panose="020F0502020204030204" pitchFamily="34" charset="0"/>
              </a:rPr>
              <a:t> 	present perfect (including agreement of past participle) imperfect future conditional future perfect (R) conditional perfect (R) pluperfect past historic (R) 	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95863" y="4700587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Indirect speech </a:t>
            </a: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Inversion after speech </a:t>
            </a: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Prepositions </a:t>
            </a: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Conjunctions </a:t>
            </a: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Number, quantity and time </a:t>
            </a:r>
            <a:r>
              <a:rPr lang="en-GB" altLang="en-US" b="1" dirty="0">
                <a:latin typeface="Calibri" panose="020F0502020204030204" pitchFamily="34" charset="0"/>
              </a:rPr>
              <a:t>(</a:t>
            </a:r>
            <a:r>
              <a:rPr lang="en-GB" altLang="en-US" b="1" i="1" dirty="0">
                <a:latin typeface="Calibri" panose="020F0502020204030204" pitchFamily="34" charset="0"/>
              </a:rPr>
              <a:t>including use of </a:t>
            </a:r>
            <a:r>
              <a:rPr lang="en-GB" altLang="en-US" b="1" i="1" dirty="0" err="1">
                <a:latin typeface="Calibri" panose="020F0502020204030204" pitchFamily="34" charset="0"/>
              </a:rPr>
              <a:t>depuis</a:t>
            </a:r>
            <a:r>
              <a:rPr lang="en-GB" altLang="en-US" b="1" i="1" dirty="0">
                <a:latin typeface="Calibri" panose="020F0502020204030204" pitchFamily="34" charset="0"/>
              </a:rPr>
              <a:t>, </a:t>
            </a:r>
            <a:r>
              <a:rPr lang="en-GB" altLang="en-US" b="1" i="1" dirty="0" err="1">
                <a:latin typeface="Calibri" panose="020F0502020204030204" pitchFamily="34" charset="0"/>
              </a:rPr>
              <a:t>venir</a:t>
            </a:r>
            <a:r>
              <a:rPr lang="en-GB" altLang="en-US" b="1" i="1" dirty="0">
                <a:latin typeface="Calibri" panose="020F0502020204030204" pitchFamily="34" charset="0"/>
              </a:rPr>
              <a:t> de) 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53063" y="3448894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Passive voice: </a:t>
            </a:r>
            <a:r>
              <a:rPr lang="en-GB" altLang="en-US" b="1" dirty="0">
                <a:latin typeface="Calibri" panose="020F0502020204030204" pitchFamily="34" charset="0"/>
              </a:rPr>
              <a:t>	present tense other tenses (R) imperative present participle 	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50646" y="46482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Subjunctive mood 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GB" altLang="en-US" b="1" dirty="0">
                <a:latin typeface="Calibri" panose="020F0502020204030204" pitchFamily="34" charset="0"/>
              </a:rPr>
              <a:t>present perfect 	</a:t>
            </a:r>
          </a:p>
        </p:txBody>
      </p:sp>
    </p:spTree>
    <p:extLst>
      <p:ext uri="{BB962C8B-B14F-4D97-AF65-F5344CB8AC3E}">
        <p14:creationId xmlns:p14="http://schemas.microsoft.com/office/powerpoint/2010/main" val="40129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FCF8379D-02C4-438E-BE99-5EF9F0AC9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19376"/>
            <a:ext cx="9144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250"/>
              </a:spcBef>
              <a:buClrTx/>
            </a:pPr>
            <a:r>
              <a:rPr lang="fr-FR" altLang="en-US" sz="2000" b="1" i="1">
                <a:latin typeface="Verdana" panose="020B0604030504040204" pitchFamily="34" charset="0"/>
              </a:rPr>
              <a:t>(Orthographe, vocabulaire, grammaire, conjugaisons,…)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EB32AFBD-A774-43D1-B976-F19F5518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28775"/>
            <a:ext cx="914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2250"/>
              </a:spcBef>
              <a:buClrTx/>
            </a:pPr>
            <a:r>
              <a:rPr lang="fr-FR" altLang="en-US" sz="3600" b="1" i="1">
                <a:solidFill>
                  <a:srgbClr val="323200"/>
                </a:solidFill>
                <a:latin typeface="Verdana" panose="020B0604030504040204" pitchFamily="34" charset="0"/>
              </a:rPr>
              <a:t>Etes-vous doué en français ?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5FF631A9-8A52-430F-91A6-530FA10EE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67" y="4504267"/>
            <a:ext cx="550809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125"/>
              </a:spcBef>
              <a:buClrTx/>
            </a:pPr>
            <a:r>
              <a:rPr lang="fr-FR" altLang="en-US" b="1" i="1" dirty="0">
                <a:solidFill>
                  <a:srgbClr val="333399"/>
                </a:solidFill>
                <a:latin typeface="Verdana" panose="020B0604030504040204" pitchFamily="34" charset="0"/>
              </a:rPr>
              <a:t>Mini </a:t>
            </a:r>
            <a:r>
              <a:rPr lang="fr-FR" altLang="en-US" b="1" i="1" dirty="0" err="1">
                <a:solidFill>
                  <a:srgbClr val="333399"/>
                </a:solidFill>
                <a:latin typeface="Verdana" panose="020B0604030504040204" pitchFamily="34" charset="0"/>
              </a:rPr>
              <a:t>whiteboard</a:t>
            </a:r>
            <a:r>
              <a:rPr lang="fr-FR" altLang="en-US" b="1" i="1" dirty="0">
                <a:solidFill>
                  <a:srgbClr val="333399"/>
                </a:solidFill>
                <a:latin typeface="Verdana" panose="020B0604030504040204" pitchFamily="34" charset="0"/>
              </a:rPr>
              <a:t> quiz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EC6B25D7-3EDF-48DD-978D-8A15948A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49275"/>
            <a:ext cx="8642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Quelle phrase est correctement écrite ?</a:t>
            </a:r>
          </a:p>
        </p:txBody>
      </p:sp>
      <p:sp>
        <p:nvSpPr>
          <p:cNvPr id="5123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CBAC173-A482-4026-A995-BAA66C2B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644900"/>
            <a:ext cx="4679950" cy="833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avons </a:t>
            </a:r>
            <a:r>
              <a:rPr lang="fr-FR" altLang="en-US" sz="2400">
                <a:solidFill>
                  <a:srgbClr val="FF0000"/>
                </a:solidFill>
              </a:rPr>
              <a:t>manger</a:t>
            </a:r>
            <a:r>
              <a:rPr lang="fr-FR" altLang="en-US" sz="2400"/>
              <a:t> à 16 heures.</a:t>
            </a:r>
          </a:p>
        </p:txBody>
      </p:sp>
      <p:sp>
        <p:nvSpPr>
          <p:cNvPr id="5124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1C3E1D-AB1E-4601-9389-54D4F8ABC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924176"/>
            <a:ext cx="4679950" cy="4603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avons </a:t>
            </a:r>
            <a:r>
              <a:rPr lang="fr-FR" altLang="en-US" sz="2400">
                <a:solidFill>
                  <a:srgbClr val="FF0000"/>
                </a:solidFill>
              </a:rPr>
              <a:t>mangé</a:t>
            </a:r>
            <a:r>
              <a:rPr lang="fr-FR" altLang="en-US" sz="2400"/>
              <a:t> à 16 heures.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722664BB-71AB-4D04-B51C-A6B879328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5126" name="Text Box 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75F180CD-22D4-4E52-A6D7-795A853B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365625"/>
            <a:ext cx="4679950" cy="833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avons </a:t>
            </a:r>
            <a:r>
              <a:rPr lang="fr-FR" altLang="en-US" sz="2400">
                <a:solidFill>
                  <a:srgbClr val="FF0000"/>
                </a:solidFill>
              </a:rPr>
              <a:t>mangés </a:t>
            </a:r>
            <a:r>
              <a:rPr lang="fr-FR" altLang="en-US" sz="2400"/>
              <a:t> à 16 heures.</a:t>
            </a:r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D3DE69CE-56EF-4C98-A0DA-8A6AD9F5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9241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6794A872-94CA-41E6-8E12-23F4DF0A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6449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F3FA5586-293F-4974-B7B0-6956497A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656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30" name="Text Box 9">
            <a:extLst>
              <a:ext uri="{FF2B5EF4-FFF2-40B4-BE49-F238E27FC236}">
                <a16:creationId xmlns:a16="http://schemas.microsoft.com/office/drawing/2014/main" id="{6F21318F-3B55-48B5-8AFE-24E5FC39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773238"/>
            <a:ext cx="25209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250"/>
              </a:spcBef>
              <a:buClrTx/>
            </a:pPr>
            <a:r>
              <a:rPr lang="fr-FR" altLang="en-US" sz="2000" b="1" i="1">
                <a:solidFill>
                  <a:srgbClr val="006600"/>
                </a:solidFill>
                <a:latin typeface="Verdana" panose="020B0604030504040204" pitchFamily="34" charset="0"/>
              </a:rPr>
              <a:t>Passé composé</a:t>
            </a:r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F0DAD0DA-88F6-4151-BD43-253B52F6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9275"/>
            <a:ext cx="64087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Quelle phrase est correcte ?</a:t>
            </a:r>
          </a:p>
        </p:txBody>
      </p:sp>
      <p:sp>
        <p:nvSpPr>
          <p:cNvPr id="7171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EB349D6-80B1-4EBD-A204-FB7C38412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924175"/>
            <a:ext cx="597693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Où est le stylo que j’ai </a:t>
            </a:r>
            <a:r>
              <a:rPr lang="fr-FR" altLang="en-US" sz="2400">
                <a:solidFill>
                  <a:srgbClr val="FF0000"/>
                </a:solidFill>
              </a:rPr>
              <a:t>mis</a:t>
            </a:r>
            <a:r>
              <a:rPr lang="fr-FR" altLang="en-US" sz="2400"/>
              <a:t> sur la table ?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906E9D3A-F8A4-4AD0-A940-391F235CB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7173" name="Text Box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88228F2D-9F87-4C16-A6D7-1907B06E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644900"/>
            <a:ext cx="597693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Où est le stylo que j’ai </a:t>
            </a:r>
            <a:r>
              <a:rPr lang="fr-FR" altLang="en-US" sz="2400">
                <a:solidFill>
                  <a:srgbClr val="FF0000"/>
                </a:solidFill>
              </a:rPr>
              <a:t>mettu</a:t>
            </a:r>
            <a:r>
              <a:rPr lang="fr-FR" altLang="en-US" sz="2400"/>
              <a:t> sur la table ?</a:t>
            </a:r>
          </a:p>
        </p:txBody>
      </p:sp>
      <p:sp>
        <p:nvSpPr>
          <p:cNvPr id="7174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A2364A-F838-4FC0-A78F-84FDD57E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365625"/>
            <a:ext cx="5976937" cy="833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fr-FR" altLang="en-US" sz="2400"/>
              <a:t>Où est le stylo que j’ai </a:t>
            </a:r>
            <a:r>
              <a:rPr lang="fr-FR" altLang="en-US" sz="2400">
                <a:solidFill>
                  <a:srgbClr val="FF0000"/>
                </a:solidFill>
              </a:rPr>
              <a:t>metté</a:t>
            </a:r>
            <a:r>
              <a:rPr lang="fr-FR" altLang="en-US" sz="2400"/>
              <a:t> sur la table 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2400"/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3F84CF7C-99A3-4BC5-B690-46A294C5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92417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id="{663A9C34-AA07-4083-B951-B54437061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644901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5064" name="AutoShape 8">
            <a:extLst>
              <a:ext uri="{FF2B5EF4-FFF2-40B4-BE49-F238E27FC236}">
                <a16:creationId xmlns:a16="http://schemas.microsoft.com/office/drawing/2014/main" id="{1F79AF14-0693-4D19-87C8-51964B04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36562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err="1"/>
              <a:t>Quel</a:t>
            </a:r>
            <a:r>
              <a:rPr lang="en-GB" u="sng" dirty="0"/>
              <a:t> </a:t>
            </a:r>
            <a:r>
              <a:rPr lang="en-GB" u="sng" dirty="0" err="1"/>
              <a:t>est</a:t>
            </a:r>
            <a:r>
              <a:rPr lang="en-GB" u="sng" dirty="0"/>
              <a:t> le </a:t>
            </a:r>
            <a:r>
              <a:rPr lang="en-GB" u="sng" dirty="0" err="1"/>
              <a:t>mensonge</a:t>
            </a:r>
            <a:r>
              <a:rPr lang="en-GB" u="sng" dirty="0"/>
              <a:t>? </a:t>
            </a:r>
            <a:r>
              <a:rPr lang="en-GB" dirty="0"/>
              <a:t>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76" y="2724105"/>
            <a:ext cx="5897936" cy="2727383"/>
          </a:xfrm>
        </p:spPr>
        <p:txBody>
          <a:bodyPr>
            <a:noAutofit/>
          </a:bodyPr>
          <a:lstStyle/>
          <a:p>
            <a:r>
              <a:rPr lang="en-GB" b="1" dirty="0" err="1"/>
              <a:t>J’ai</a:t>
            </a:r>
            <a:r>
              <a:rPr lang="en-GB" b="1" dirty="0"/>
              <a:t> </a:t>
            </a:r>
            <a:r>
              <a:rPr lang="en-GB" b="1" dirty="0" err="1"/>
              <a:t>une</a:t>
            </a:r>
            <a:r>
              <a:rPr lang="en-GB" b="1" dirty="0"/>
              <a:t> </a:t>
            </a:r>
            <a:r>
              <a:rPr lang="en-GB" b="1" dirty="0" err="1"/>
              <a:t>soeur</a:t>
            </a:r>
            <a:r>
              <a:rPr lang="en-GB" b="1" dirty="0"/>
              <a:t> </a:t>
            </a:r>
            <a:r>
              <a:rPr lang="en-GB" b="1" dirty="0" err="1"/>
              <a:t>jumelle</a:t>
            </a:r>
            <a:endParaRPr lang="en-GB" b="1" dirty="0"/>
          </a:p>
          <a:p>
            <a:r>
              <a:rPr lang="en-GB" b="1" dirty="0" err="1"/>
              <a:t>J’ai</a:t>
            </a:r>
            <a:r>
              <a:rPr lang="en-GB" b="1" dirty="0"/>
              <a:t> un </a:t>
            </a:r>
            <a:r>
              <a:rPr lang="en-GB" b="1" dirty="0" err="1"/>
              <a:t>fils</a:t>
            </a:r>
            <a:r>
              <a:rPr lang="en-GB" b="1" dirty="0"/>
              <a:t> qui </a:t>
            </a:r>
            <a:r>
              <a:rPr lang="en-GB" b="1" dirty="0" err="1"/>
              <a:t>est</a:t>
            </a:r>
            <a:r>
              <a:rPr lang="en-GB" b="1" dirty="0"/>
              <a:t> </a:t>
            </a:r>
            <a:r>
              <a:rPr lang="en-GB" b="1" dirty="0" err="1"/>
              <a:t>médecin</a:t>
            </a:r>
            <a:endParaRPr lang="en-GB" b="1" dirty="0"/>
          </a:p>
          <a:p>
            <a:r>
              <a:rPr lang="en-GB" b="1" dirty="0" err="1"/>
              <a:t>Quand</a:t>
            </a:r>
            <a:r>
              <a:rPr lang="en-GB" b="1" dirty="0"/>
              <a:t> </a:t>
            </a:r>
            <a:r>
              <a:rPr lang="en-GB" b="1" dirty="0" err="1"/>
              <a:t>j’étais</a:t>
            </a:r>
            <a:r>
              <a:rPr lang="en-GB" b="1" dirty="0"/>
              <a:t> petite, je </a:t>
            </a:r>
            <a:r>
              <a:rPr lang="en-GB" b="1" dirty="0" err="1"/>
              <a:t>voulais</a:t>
            </a:r>
            <a:r>
              <a:rPr lang="en-GB" b="1" dirty="0"/>
              <a:t> </a:t>
            </a:r>
            <a:r>
              <a:rPr lang="en-GB" b="1" dirty="0" err="1"/>
              <a:t>toujours</a:t>
            </a:r>
            <a:r>
              <a:rPr lang="en-GB" b="1" dirty="0"/>
              <a:t> </a:t>
            </a:r>
            <a:r>
              <a:rPr lang="en-GB" b="1" dirty="0" err="1"/>
              <a:t>être</a:t>
            </a:r>
            <a:r>
              <a:rPr lang="en-GB" b="1" dirty="0"/>
              <a:t> </a:t>
            </a:r>
            <a:r>
              <a:rPr lang="en-GB" b="1" dirty="0" err="1"/>
              <a:t>professeur</a:t>
            </a: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A </a:t>
            </a:r>
            <a:r>
              <a:rPr lang="en-GB" b="1" dirty="0" err="1"/>
              <a:t>vous</a:t>
            </a:r>
            <a:r>
              <a:rPr lang="en-GB" b="1" dirty="0"/>
              <a:t>: 2 </a:t>
            </a:r>
            <a:r>
              <a:rPr lang="en-GB" b="1" dirty="0" err="1"/>
              <a:t>vérités</a:t>
            </a:r>
            <a:r>
              <a:rPr lang="en-GB" b="1" dirty="0"/>
              <a:t> &amp; un </a:t>
            </a:r>
            <a:r>
              <a:rPr lang="en-GB" b="1" dirty="0" err="1"/>
              <a:t>mensonge</a:t>
            </a:r>
            <a:endParaRPr lang="en-GB" b="1" dirty="0"/>
          </a:p>
        </p:txBody>
      </p:sp>
      <p:pic>
        <p:nvPicPr>
          <p:cNvPr id="1026" name="Picture 2" descr="https://attachments.office.net/owa/SLeach%40littleheath.org.uk/service.svc/s/GetAttachmentThumbnail?id=AAMkADZmZTRkMWYyLWJhNDgtNDQwOS05ZTM1LTAwODc4MjExODNhYwBGAAAAAADTTWDBxtFFT55VYFMA7F5LBwCpE%2FuCUdIiT40u%2BKjOW3K4AAAAAAEMAACpE%2FuCUdIiT40u%2BKjOW3K4AAapzunIAAABEgAQAC7z8pi1LltLuHvAyIOZGhA%3D&amp;thumbnailType=2&amp;token=eyJhbGciOiJSUzI1NiIsImtpZCI6IkZBRDY1NDI2MkM2QUYyOTYxQUExRThDQUI3OEZGMUIyNzBFNzA3RTkiLCJ0eXAiOiJKV1QiLCJ4NXQiOiItdFpVSml4cThwWWFvZWpLdDRfeHNuRG5CLWsifQ.eyJvcmlnaW4iOiJodHRwczovL291dGxvb2sub2ZmaWNlLmNvbSIsInVjIjoiMmQ1MmQ3MGQxOGVkNGIyNmJkOTlhOGU3OTc0NjQxNGEiLCJzaWduaW5fc3RhdGUiOiJbXCJrbXNpXCJdIiwidmVyIjoiRXhjaGFuZ2UuQ2FsbGJhY2suVjEiLCJhcHBjdHhzZW5kZXIiOiJPd2FEb3dubG9hZEA3YWUwMDNiMi02NWY2LTRlYTgtOGE1NC02OWQ1NGM0YjMwM2MiLCJpc3NyaW5nIjoiV1ciLCJhcHBjdHgiOiJ7XCJtc2V4Y2hwcm90XCI6XCJvd2FcIixcInB1aWRcIjpcIjExNTM4MzYyOTY0MDk5MzQ0MTVcIixcInNjb3BlXCI6XCJPd2FEb3dubG9hZFwiLFwib2lkXCI6XCI3MDljOTlmOC0yZjU3LTQxYzItOTU0Yy1mYjllM2YyODc2NWZcIixcInByaW1hcnlzaWRcIjpcIlMtMS01LTIxLTMxNjE2MTA1NzQtMTg1ODQxMDYxOS0zOTM0ODc1Mi03NzkwNTczXCJ9IiwibmJmIjoxNjU2NDI1NDc5LCJleHAiOjE2NTY0MjYwNzksImlzcyI6IjAwMDAwMDAyLTAwMDAtMGZmMS1jZTAwLTAwMDAwMDAwMDAwMEA3YWUwMDNiMi02NWY2LTRlYTgtOGE1NC02OWQ1NGM0YjMwM2MiLCJhdWQiOiIwMDAwMDAwMi0wMDAwLTBmZjEtY2UwMC0wMDAwMDAwMDAwMDAvYXR0YWNobWVudHMub2ZmaWNlLm5ldEA3YWUwMDNiMi02NWY2LTRlYTgtOGE1NC02OWQ1NGM0YjMwM2MiLCJoYXBwIjoib3dhIn0.ElnO_dWTzZv-qSzfDwZ_2vJnrUrhSzSBsDe-S2Ro-hR_l4GjJPo5wodJ9OgoArLVS8KRJCdNjqvyZd9zwVHlf4kjrTM37L3EWY_0tyf_p4iXZBSM9LcHpXa9izT6ClP8Ug0WasrmA0lQVY0lJgjCsJAj11ul10UGIcHDczaHj0O8_2n9301xxJWoS2hStsXuu8E4xrCcwbVkt7jgX104jTO8CMNNQyOTeIXIihuPv00t9mfauY5a85uTKcxllx1_v67fEbKDxxiiPXdCvM--edybZ27vraeOeeSjmmqneX7FCmUJUtEausAyczRrjlPssm6zjrWw-aNsCifPcgd66Q&amp;X-OWA-CANARY=ZX4dsyOcV0W02SjTy34Cp1Dc8kYQWdoYlE6wTIEpEPEzDz486JcqNPxJExaNne7Vru_DyoGQxMA.&amp;owa=outlook.office.com&amp;scriptVer=20220617005.07&amp;animation=true">
            <a:extLst>
              <a:ext uri="{FF2B5EF4-FFF2-40B4-BE49-F238E27FC236}">
                <a16:creationId xmlns:a16="http://schemas.microsoft.com/office/drawing/2014/main" id="{90C0EBA9-8A83-48D0-A62A-C0D01FC9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2" y="1935332"/>
            <a:ext cx="3783105" cy="42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6C568DFA-4AB7-42C4-8EE3-559AEED44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49275"/>
            <a:ext cx="8642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323200"/>
                </a:solidFill>
                <a:latin typeface="Verdana" panose="020B0604030504040204" pitchFamily="34" charset="0"/>
              </a:rPr>
              <a:t>Quelle phrase est correctement écrite ?</a:t>
            </a:r>
          </a:p>
        </p:txBody>
      </p:sp>
      <p:sp>
        <p:nvSpPr>
          <p:cNvPr id="9219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6BF53ACC-86A6-4028-A6C0-395A6105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644900"/>
            <a:ext cx="633730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Ma mère téléphone à ses amies pour les </a:t>
            </a:r>
            <a:r>
              <a:rPr lang="fr-FR" altLang="en-US" sz="2400">
                <a:solidFill>
                  <a:srgbClr val="FF0000"/>
                </a:solidFill>
              </a:rPr>
              <a:t>invitées</a:t>
            </a:r>
            <a:r>
              <a:rPr lang="fr-FR" altLang="en-US" sz="2400"/>
              <a:t> à dîner.</a:t>
            </a:r>
          </a:p>
        </p:txBody>
      </p:sp>
      <p:sp>
        <p:nvSpPr>
          <p:cNvPr id="9220" name="Text Box 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D46AB7D-BD8E-46FE-9F48-A45371CA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924175"/>
            <a:ext cx="633730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Ma mère téléphone à ses amies pour les </a:t>
            </a:r>
            <a:r>
              <a:rPr lang="fr-FR" altLang="en-US" sz="2400">
                <a:solidFill>
                  <a:srgbClr val="FF0000"/>
                </a:solidFill>
              </a:rPr>
              <a:t>invité</a:t>
            </a:r>
            <a:r>
              <a:rPr lang="fr-FR" altLang="en-US" sz="2400"/>
              <a:t> à dîner.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56ACA004-3D56-4063-B596-4C8F45E83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6" y="1079500"/>
            <a:ext cx="57261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9222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9176B3-427B-4492-9AC8-9AFE1F78E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365625"/>
            <a:ext cx="633730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Ma mère téléphone à ses amies pour les </a:t>
            </a:r>
            <a:r>
              <a:rPr lang="fr-FR" altLang="en-US" sz="2400">
                <a:solidFill>
                  <a:srgbClr val="FF0000"/>
                </a:solidFill>
              </a:rPr>
              <a:t>inviter</a:t>
            </a:r>
            <a:r>
              <a:rPr lang="fr-FR" altLang="en-US" sz="2400"/>
              <a:t> à dîner.</a:t>
            </a:r>
          </a:p>
        </p:txBody>
      </p:sp>
      <p:sp>
        <p:nvSpPr>
          <p:cNvPr id="9223" name="Text Box 6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7A9FE13-80DF-4D9E-8D2F-C79ADFCC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084763"/>
            <a:ext cx="633730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Ma mère téléphone à ses amies pour les </a:t>
            </a:r>
            <a:r>
              <a:rPr lang="fr-FR" altLang="en-US" sz="2400">
                <a:solidFill>
                  <a:srgbClr val="FF0000"/>
                </a:solidFill>
              </a:rPr>
              <a:t>invités</a:t>
            </a:r>
            <a:r>
              <a:rPr lang="fr-FR" altLang="en-US" sz="2400"/>
              <a:t> à dîner.</a:t>
            </a:r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id="{0882D3C7-7963-4F30-A17E-94F39127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9241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551935D4-EF2F-4AFB-BA5A-970957E16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6449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30A88458-A4C7-42F0-B9E2-DECCE7F6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656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6FF87764-D537-4B8C-8B7D-6004667FB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084763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F2D5D29F-D954-4AB8-AA9C-7F81C905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49275"/>
            <a:ext cx="8642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Quelle phrase est correctement écrite ?</a:t>
            </a:r>
          </a:p>
        </p:txBody>
      </p:sp>
      <p:sp>
        <p:nvSpPr>
          <p:cNvPr id="11267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81D12EB1-2FC5-4905-B26C-8C09869BC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644900"/>
            <a:ext cx="43195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C’est mon frère qui </a:t>
            </a:r>
            <a:r>
              <a:rPr lang="fr-FR" altLang="en-US" sz="2400">
                <a:solidFill>
                  <a:srgbClr val="FF0000"/>
                </a:solidFill>
              </a:rPr>
              <a:t>as</a:t>
            </a:r>
            <a:r>
              <a:rPr lang="fr-FR" altLang="en-US" sz="2400"/>
              <a:t> 15 ans.</a:t>
            </a:r>
          </a:p>
        </p:txBody>
      </p:sp>
      <p:sp>
        <p:nvSpPr>
          <p:cNvPr id="11268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BB6A8A-076D-4EA5-8CF6-FCB78ECB4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924175"/>
            <a:ext cx="42433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C’est mon frère qui </a:t>
            </a:r>
            <a:r>
              <a:rPr lang="fr-FR" altLang="en-US" sz="2400">
                <a:solidFill>
                  <a:srgbClr val="FF0000"/>
                </a:solidFill>
              </a:rPr>
              <a:t>a</a:t>
            </a:r>
            <a:r>
              <a:rPr lang="fr-FR" altLang="en-US" sz="2400"/>
              <a:t> 15 ans.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F3715F6F-70CA-46E8-A85C-12DD9DE9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11270" name="Text Box 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A2FB70C9-6878-4979-ACF3-73D91E4EF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365625"/>
            <a:ext cx="46243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C’est mon frère qui </a:t>
            </a:r>
            <a:r>
              <a:rPr lang="fr-FR" altLang="en-US" sz="2400">
                <a:solidFill>
                  <a:srgbClr val="FF0000"/>
                </a:solidFill>
              </a:rPr>
              <a:t>at</a:t>
            </a:r>
            <a:r>
              <a:rPr lang="fr-FR" altLang="en-US" sz="2400"/>
              <a:t> 15 ans.</a:t>
            </a:r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6C3FFAED-4B69-45D4-BBD8-806D2FB22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9241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B034D250-9A8E-4B95-8855-4C8D58C16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6449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4" name="AutoShape 8">
            <a:extLst>
              <a:ext uri="{FF2B5EF4-FFF2-40B4-BE49-F238E27FC236}">
                <a16:creationId xmlns:a16="http://schemas.microsoft.com/office/drawing/2014/main" id="{FF33C29D-6805-46BC-8DD9-387F46800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656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EA424AD5-BC24-4DFD-9848-A6F1D9FAE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49275"/>
            <a:ext cx="79930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Accordez le verbe porter :</a:t>
            </a:r>
          </a:p>
        </p:txBody>
      </p:sp>
      <p:sp>
        <p:nvSpPr>
          <p:cNvPr id="13315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0C81E4-102A-4016-AED1-C386E5C00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644900"/>
            <a:ext cx="5184775" cy="12017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fr-FR" altLang="en-US" sz="2400"/>
              <a:t>Beaucoup de filles </a:t>
            </a:r>
            <a:r>
              <a:rPr lang="fr-FR" altLang="en-US" sz="2400">
                <a:solidFill>
                  <a:srgbClr val="FF0000"/>
                </a:solidFill>
              </a:rPr>
              <a:t>porté</a:t>
            </a:r>
            <a:r>
              <a:rPr lang="fr-FR" altLang="en-US" sz="2400"/>
              <a:t> le maguillage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2400"/>
          </a:p>
        </p:txBody>
      </p:sp>
      <p:sp>
        <p:nvSpPr>
          <p:cNvPr id="13316" name="Text Box 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0B45A087-B5EC-469B-97C5-9B9297E3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924175"/>
            <a:ext cx="5184775" cy="833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Beaucoup de filles </a:t>
            </a:r>
            <a:r>
              <a:rPr lang="fr-FR" altLang="en-US" sz="2400">
                <a:solidFill>
                  <a:srgbClr val="FF0000"/>
                </a:solidFill>
              </a:rPr>
              <a:t>portent</a:t>
            </a:r>
            <a:r>
              <a:rPr lang="fr-FR" altLang="en-US" sz="2400"/>
              <a:t> le maguillage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857888BC-54BA-4B55-937C-ADFC5266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13318" name="Text Box 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4708937-C8D0-47B7-9F61-B383CF30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365625"/>
            <a:ext cx="5184775" cy="12017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fr-FR" altLang="en-US" sz="2400"/>
              <a:t>Beaucoup de filles </a:t>
            </a:r>
            <a:r>
              <a:rPr lang="fr-FR" altLang="en-US" sz="2400">
                <a:solidFill>
                  <a:srgbClr val="FF0000"/>
                </a:solidFill>
              </a:rPr>
              <a:t>porte</a:t>
            </a:r>
            <a:r>
              <a:rPr lang="fr-FR" altLang="en-US" sz="2400"/>
              <a:t> le maguillage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2400"/>
          </a:p>
        </p:txBody>
      </p:sp>
      <p:sp>
        <p:nvSpPr>
          <p:cNvPr id="12294" name="AutoShape 6">
            <a:extLst>
              <a:ext uri="{FF2B5EF4-FFF2-40B4-BE49-F238E27FC236}">
                <a16:creationId xmlns:a16="http://schemas.microsoft.com/office/drawing/2014/main" id="{8B4A4F7A-75E3-4FD5-AF29-500FE87B3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9241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0CDA309B-B830-4230-9E7D-03DA92980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6449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296" name="AutoShape 8">
            <a:extLst>
              <a:ext uri="{FF2B5EF4-FFF2-40B4-BE49-F238E27FC236}">
                <a16:creationId xmlns:a16="http://schemas.microsoft.com/office/drawing/2014/main" id="{B1760D32-B1ED-4F05-ACAA-E91DCC7C1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656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8A134B1D-8F3C-4946-8C9D-DC86E3D0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9275"/>
            <a:ext cx="63357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Accordez le verbe avoir :</a:t>
            </a:r>
          </a:p>
        </p:txBody>
      </p:sp>
      <p:sp>
        <p:nvSpPr>
          <p:cNvPr id="15363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C2ABE99F-BCA0-46F6-A13A-362C560FB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644900"/>
            <a:ext cx="4608512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Mon père et toi </a:t>
            </a:r>
            <a:r>
              <a:rPr lang="fr-FR" altLang="en-US" sz="2400">
                <a:solidFill>
                  <a:srgbClr val="FF0000"/>
                </a:solidFill>
              </a:rPr>
              <a:t>avons</a:t>
            </a:r>
            <a:r>
              <a:rPr lang="fr-FR" altLang="en-US" sz="2400"/>
              <a:t> les mêmes goûts. </a:t>
            </a:r>
          </a:p>
        </p:txBody>
      </p:sp>
      <p:sp>
        <p:nvSpPr>
          <p:cNvPr id="15364" name="Text Box 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506DF507-988F-435C-98CF-85CE961F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365625"/>
            <a:ext cx="4608512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Mon père et toi </a:t>
            </a:r>
            <a:r>
              <a:rPr lang="fr-FR" altLang="en-US" sz="2400">
                <a:solidFill>
                  <a:srgbClr val="FF0000"/>
                </a:solidFill>
              </a:rPr>
              <a:t>ont</a:t>
            </a:r>
            <a:r>
              <a:rPr lang="fr-FR" altLang="en-US" sz="2400"/>
              <a:t> les mêmes goûts. </a:t>
            </a:r>
          </a:p>
        </p:txBody>
      </p:sp>
      <p:sp>
        <p:nvSpPr>
          <p:cNvPr id="15365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08409B-5F97-4EE9-9344-39BB51657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924175"/>
            <a:ext cx="4608512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Mon père et toi </a:t>
            </a:r>
            <a:r>
              <a:rPr lang="fr-FR" altLang="en-US" sz="2400">
                <a:solidFill>
                  <a:srgbClr val="FF0000"/>
                </a:solidFill>
              </a:rPr>
              <a:t>avez</a:t>
            </a:r>
            <a:r>
              <a:rPr lang="fr-FR" altLang="en-US" sz="2400"/>
              <a:t> les mêmes goûts. </a:t>
            </a: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AC7E0EE5-1246-48D9-8455-9BF4EE50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1052513"/>
            <a:ext cx="44656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14342" name="AutoShape 6">
            <a:extLst>
              <a:ext uri="{FF2B5EF4-FFF2-40B4-BE49-F238E27FC236}">
                <a16:creationId xmlns:a16="http://schemas.microsoft.com/office/drawing/2014/main" id="{D1A347AD-77ED-433C-8820-370BDA469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92417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90070943-39A2-4888-AE84-A06845E0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644901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4" name="AutoShape 8">
            <a:extLst>
              <a:ext uri="{FF2B5EF4-FFF2-40B4-BE49-F238E27FC236}">
                <a16:creationId xmlns:a16="http://schemas.microsoft.com/office/drawing/2014/main" id="{E7309286-2ACB-4F1A-8203-88F99DEAD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36562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4FAB2B97-3F95-4A98-B31F-FC8C414E7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9275"/>
            <a:ext cx="66246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Accordez le verbe travailler:</a:t>
            </a:r>
          </a:p>
        </p:txBody>
      </p:sp>
      <p:sp>
        <p:nvSpPr>
          <p:cNvPr id="17411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3BC40-F3DB-4574-BDC5-9F2E2BED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644900"/>
            <a:ext cx="424815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Toi qui </a:t>
            </a:r>
            <a:r>
              <a:rPr lang="fr-FR" altLang="en-US" sz="2400">
                <a:solidFill>
                  <a:srgbClr val="FF0000"/>
                </a:solidFill>
              </a:rPr>
              <a:t>travailles</a:t>
            </a:r>
            <a:r>
              <a:rPr lang="fr-FR" altLang="en-US" sz="2400"/>
              <a:t> bien, tu réussiras.</a:t>
            </a:r>
          </a:p>
        </p:txBody>
      </p:sp>
      <p:sp>
        <p:nvSpPr>
          <p:cNvPr id="17412" name="Text Box 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ABA9575C-9F36-431A-A27B-4E6B7768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365625"/>
            <a:ext cx="424815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Toi qui </a:t>
            </a:r>
            <a:r>
              <a:rPr lang="fr-FR" altLang="en-US" sz="2400">
                <a:solidFill>
                  <a:srgbClr val="FF0000"/>
                </a:solidFill>
              </a:rPr>
              <a:t>travaillez</a:t>
            </a:r>
            <a:r>
              <a:rPr lang="fr-FR" altLang="en-US" sz="2400"/>
              <a:t> bien, tu réussiras.</a:t>
            </a:r>
          </a:p>
        </p:txBody>
      </p:sp>
      <p:sp>
        <p:nvSpPr>
          <p:cNvPr id="17413" name="Text Box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A0AE378-2009-4B88-A912-B2B5C5F5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924175"/>
            <a:ext cx="424815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Toi qui </a:t>
            </a:r>
            <a:r>
              <a:rPr lang="fr-FR" altLang="en-US" sz="2400">
                <a:solidFill>
                  <a:srgbClr val="FF0000"/>
                </a:solidFill>
              </a:rPr>
              <a:t>travaille</a:t>
            </a:r>
            <a:r>
              <a:rPr lang="fr-FR" altLang="en-US" sz="2400"/>
              <a:t> bien, tu réussiras.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33B61E5A-E1E4-4F53-AA50-6021FB1F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1BA8BCEA-1DBC-43F8-8A4E-B4875FE7B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92417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6B9DA739-ED1A-4BA0-A8B5-4DA3A29D8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644901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166880C1-AB99-4CE6-9EB0-2517B746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36562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F78C7480-A656-4F9C-858B-76910514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9275"/>
            <a:ext cx="53990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Accordez le verbe voir :</a:t>
            </a:r>
          </a:p>
        </p:txBody>
      </p:sp>
      <p:sp>
        <p:nvSpPr>
          <p:cNvPr id="19459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20A3A2A7-8034-4003-908E-E233D9DBF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644900"/>
            <a:ext cx="64531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Elle </a:t>
            </a:r>
            <a:r>
              <a:rPr lang="fr-FR" altLang="en-US" sz="2400">
                <a:solidFill>
                  <a:srgbClr val="FF0000"/>
                </a:solidFill>
              </a:rPr>
              <a:t>voient </a:t>
            </a:r>
            <a:r>
              <a:rPr lang="fr-FR" altLang="en-US" sz="2400"/>
              <a:t>ses parents chaque week-end</a:t>
            </a:r>
          </a:p>
        </p:txBody>
      </p:sp>
      <p:sp>
        <p:nvSpPr>
          <p:cNvPr id="19460" name="Text Box 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78745D82-5355-4179-B815-4222E03F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365625"/>
            <a:ext cx="63769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Elle </a:t>
            </a:r>
            <a:r>
              <a:rPr lang="fr-FR" altLang="en-US" sz="2400">
                <a:solidFill>
                  <a:srgbClr val="FF0000"/>
                </a:solidFill>
              </a:rPr>
              <a:t>voies </a:t>
            </a:r>
            <a:r>
              <a:rPr lang="fr-FR" altLang="en-US" sz="2400"/>
              <a:t>ses parents chaque week-end</a:t>
            </a:r>
          </a:p>
        </p:txBody>
      </p:sp>
      <p:sp>
        <p:nvSpPr>
          <p:cNvPr id="19461" name="Text Box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0004E990-5E9B-47AB-9748-6F8E7822F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924175"/>
            <a:ext cx="6048375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Elle </a:t>
            </a:r>
            <a:r>
              <a:rPr lang="fr-FR" altLang="en-US" sz="2400">
                <a:solidFill>
                  <a:srgbClr val="FF0000"/>
                </a:solidFill>
              </a:rPr>
              <a:t>voie </a:t>
            </a:r>
            <a:r>
              <a:rPr lang="fr-FR" altLang="en-US" sz="2400"/>
              <a:t>ses parents chaque week-end. </a:t>
            </a: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02C285C7-197D-432D-8382-BB212ACA5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31750" name="AutoShape 6">
            <a:extLst>
              <a:ext uri="{FF2B5EF4-FFF2-40B4-BE49-F238E27FC236}">
                <a16:creationId xmlns:a16="http://schemas.microsoft.com/office/drawing/2014/main" id="{8EE451D9-492B-47EF-9EDD-4787B2354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9241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51" name="AutoShape 7">
            <a:extLst>
              <a:ext uri="{FF2B5EF4-FFF2-40B4-BE49-F238E27FC236}">
                <a16:creationId xmlns:a16="http://schemas.microsoft.com/office/drawing/2014/main" id="{F3635FC9-4380-4902-B22C-7DDDD876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6449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52" name="AutoShape 8">
            <a:extLst>
              <a:ext uri="{FF2B5EF4-FFF2-40B4-BE49-F238E27FC236}">
                <a16:creationId xmlns:a16="http://schemas.microsoft.com/office/drawing/2014/main" id="{08781EC8-3009-4E29-89BC-F78A43D8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656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6" name="Text 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55D4EF-EF3D-4EE0-8215-4AF1B402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5084763"/>
            <a:ext cx="63769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Elle </a:t>
            </a:r>
            <a:r>
              <a:rPr lang="fr-FR" altLang="en-US" sz="2400">
                <a:solidFill>
                  <a:srgbClr val="FF0000"/>
                </a:solidFill>
              </a:rPr>
              <a:t>voit </a:t>
            </a:r>
            <a:r>
              <a:rPr lang="fr-FR" altLang="en-US" sz="2400"/>
              <a:t>ses parents chaque week-end</a:t>
            </a:r>
          </a:p>
        </p:txBody>
      </p:sp>
      <p:sp>
        <p:nvSpPr>
          <p:cNvPr id="31754" name="AutoShape 10">
            <a:extLst>
              <a:ext uri="{FF2B5EF4-FFF2-40B4-BE49-F238E27FC236}">
                <a16:creationId xmlns:a16="http://schemas.microsoft.com/office/drawing/2014/main" id="{DC30EC36-9393-42EA-9459-E4095BE9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084763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7D143423-58F3-4A49-BAC1-46076E00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333375"/>
            <a:ext cx="81375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Accordez les adjectifs de couleur :</a:t>
            </a:r>
          </a:p>
        </p:txBody>
      </p:sp>
      <p:sp>
        <p:nvSpPr>
          <p:cNvPr id="21507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C808D219-8770-4C4D-8859-54B0D9ED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1628776"/>
            <a:ext cx="3024187" cy="4603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Des robes </a:t>
            </a:r>
            <a:r>
              <a:rPr lang="fr-FR" altLang="en-US" sz="2400">
                <a:solidFill>
                  <a:srgbClr val="FF0000"/>
                </a:solidFill>
              </a:rPr>
              <a:t>rouge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EA849770-A326-43AF-B88D-113591A5A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765175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21509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CA4A89-CF22-42FC-9728-19B3E3A6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133601"/>
            <a:ext cx="3024187" cy="4603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Des robes </a:t>
            </a:r>
            <a:r>
              <a:rPr lang="fr-FR" altLang="en-US" sz="2400">
                <a:solidFill>
                  <a:srgbClr val="FF0000"/>
                </a:solidFill>
              </a:rPr>
              <a:t>rouges</a:t>
            </a:r>
          </a:p>
        </p:txBody>
      </p:sp>
      <p:sp>
        <p:nvSpPr>
          <p:cNvPr id="47109" name="AutoShape 5">
            <a:extLst>
              <a:ext uri="{FF2B5EF4-FFF2-40B4-BE49-F238E27FC236}">
                <a16:creationId xmlns:a16="http://schemas.microsoft.com/office/drawing/2014/main" id="{B2EB8C1B-3274-429B-9CFD-2966483DC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62877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id="{F6259C36-725E-40E7-8D78-B2DE82259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133601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58C0D73B-4522-42B7-91F2-02688CB14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9275"/>
            <a:ext cx="78835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Quelle est le féminin de « exigu » ?</a:t>
            </a:r>
          </a:p>
        </p:txBody>
      </p:sp>
      <p:sp>
        <p:nvSpPr>
          <p:cNvPr id="23555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B2A3951-2E3B-4CAC-B75B-46A79A2E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2978150"/>
            <a:ext cx="4037012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Une maison </a:t>
            </a:r>
            <a:r>
              <a:rPr lang="fr-FR" altLang="en-US" sz="2400">
                <a:solidFill>
                  <a:srgbClr val="FF0000"/>
                </a:solidFill>
              </a:rPr>
              <a:t>énorme</a:t>
            </a:r>
            <a:r>
              <a:rPr lang="fr-FR" altLang="en-US" sz="2400"/>
              <a:t>.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38D5CBB4-9AA3-489B-A971-41B479AF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23557" name="Text Box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E7B6281-CBE7-42E8-8125-9008F430B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3698875"/>
            <a:ext cx="3960812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Une maison </a:t>
            </a:r>
            <a:r>
              <a:rPr lang="fr-FR" altLang="en-US" sz="2400">
                <a:solidFill>
                  <a:srgbClr val="FF0000"/>
                </a:solidFill>
              </a:rPr>
              <a:t>énormee</a:t>
            </a:r>
            <a:r>
              <a:rPr lang="fr-FR" altLang="en-US" sz="2400"/>
              <a:t> .</a:t>
            </a:r>
          </a:p>
        </p:txBody>
      </p:sp>
      <p:sp>
        <p:nvSpPr>
          <p:cNvPr id="23558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10A1F7-35A4-427A-A658-DD0FC97C8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4419600"/>
            <a:ext cx="3835400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Une maison </a:t>
            </a:r>
            <a:r>
              <a:rPr lang="fr-FR" altLang="en-US" sz="2400">
                <a:solidFill>
                  <a:srgbClr val="FF0000"/>
                </a:solidFill>
              </a:rPr>
              <a:t>énormes</a:t>
            </a:r>
            <a:endParaRPr lang="fr-FR" altLang="en-US" sz="2400"/>
          </a:p>
        </p:txBody>
      </p:sp>
      <p:sp>
        <p:nvSpPr>
          <p:cNvPr id="54278" name="AutoShape 6">
            <a:extLst>
              <a:ext uri="{FF2B5EF4-FFF2-40B4-BE49-F238E27FC236}">
                <a16:creationId xmlns:a16="http://schemas.microsoft.com/office/drawing/2014/main" id="{7F61703A-712C-4804-B6B4-4A0F60177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297815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4279" name="AutoShape 7">
            <a:extLst>
              <a:ext uri="{FF2B5EF4-FFF2-40B4-BE49-F238E27FC236}">
                <a16:creationId xmlns:a16="http://schemas.microsoft.com/office/drawing/2014/main" id="{10F6130A-5865-43FF-BDCF-9B91C063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36988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4280" name="AutoShape 8">
            <a:extLst>
              <a:ext uri="{FF2B5EF4-FFF2-40B4-BE49-F238E27FC236}">
                <a16:creationId xmlns:a16="http://schemas.microsoft.com/office/drawing/2014/main" id="{2036C9EA-3B39-4474-B220-E52F4EA7D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44196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084815E2-16B9-4853-9AF3-E58BB93D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9275"/>
            <a:ext cx="64436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Quelle phrase est correcte ?</a:t>
            </a:r>
          </a:p>
        </p:txBody>
      </p:sp>
      <p:sp>
        <p:nvSpPr>
          <p:cNvPr id="25603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555BE6B1-4937-491E-B46F-760068FF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2590800"/>
            <a:ext cx="5408612" cy="12017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sommes rentrés à trois heures et </a:t>
            </a:r>
            <a:r>
              <a:rPr lang="fr-FR" altLang="en-US" sz="2400">
                <a:solidFill>
                  <a:srgbClr val="FF0000"/>
                </a:solidFill>
              </a:rPr>
              <a:t>demi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.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2549F448-F7A1-4BA3-8041-70AE6EECD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25605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A9E662-2042-497E-830C-2B9845F3C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3519489"/>
            <a:ext cx="5408612" cy="833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sommes rentrés à trois heures et </a:t>
            </a:r>
            <a:r>
              <a:rPr lang="fr-FR" altLang="en-US" sz="2400">
                <a:solidFill>
                  <a:srgbClr val="FF0000"/>
                </a:solidFill>
              </a:rPr>
              <a:t>demie</a:t>
            </a:r>
            <a:r>
              <a:rPr lang="fr-FR" altLang="en-US" sz="2400"/>
              <a:t>.</a:t>
            </a:r>
          </a:p>
        </p:txBody>
      </p:sp>
      <p:sp>
        <p:nvSpPr>
          <p:cNvPr id="25606" name="Text Box 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AB947749-0999-4C9D-B692-CE0BD3DFC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4344989"/>
            <a:ext cx="5408612" cy="833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sommes rentrés à trois heures et </a:t>
            </a:r>
            <a:r>
              <a:rPr lang="fr-FR" altLang="en-US" sz="2400">
                <a:solidFill>
                  <a:srgbClr val="FF0000"/>
                </a:solidFill>
              </a:rPr>
              <a:t>demis</a:t>
            </a:r>
            <a:r>
              <a:rPr lang="fr-FR" altLang="en-US" sz="2400"/>
              <a:t>.</a:t>
            </a:r>
          </a:p>
        </p:txBody>
      </p:sp>
      <p:sp>
        <p:nvSpPr>
          <p:cNvPr id="66566" name="AutoShape 6">
            <a:extLst>
              <a:ext uri="{FF2B5EF4-FFF2-40B4-BE49-F238E27FC236}">
                <a16:creationId xmlns:a16="http://schemas.microsoft.com/office/drawing/2014/main" id="{F2F090EB-C340-4DCA-9686-05D77C53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288925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6567" name="AutoShape 7">
            <a:extLst>
              <a:ext uri="{FF2B5EF4-FFF2-40B4-BE49-F238E27FC236}">
                <a16:creationId xmlns:a16="http://schemas.microsoft.com/office/drawing/2014/main" id="{B1AF4D0F-18A2-4BDC-8826-7B1DC7CD4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3519488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6568" name="AutoShape 8">
            <a:extLst>
              <a:ext uri="{FF2B5EF4-FFF2-40B4-BE49-F238E27FC236}">
                <a16:creationId xmlns:a16="http://schemas.microsoft.com/office/drawing/2014/main" id="{311C7028-F6B9-47BB-9D84-B5194FE6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41497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F3A4DE94-1E9E-4869-A46A-8200FA71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9275"/>
            <a:ext cx="65341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Même : adjectif ou adverbe ?</a:t>
            </a:r>
          </a:p>
        </p:txBody>
      </p:sp>
      <p:sp>
        <p:nvSpPr>
          <p:cNvPr id="27651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BAF3C-8EA7-46C0-8E39-1C40F75C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4" y="2708276"/>
            <a:ext cx="4321175" cy="4603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>
                <a:solidFill>
                  <a:srgbClr val="FF0000"/>
                </a:solidFill>
              </a:rPr>
              <a:t>Même</a:t>
            </a:r>
            <a:r>
              <a:rPr lang="fr-FR" altLang="en-US" sz="2400"/>
              <a:t> les chats étaient partis.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60A79907-6F5B-4A98-B0EE-3341195F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58689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27653" name="Text Box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C69A3D9B-6F2B-49C8-9F52-045C2EE42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4" y="3249613"/>
            <a:ext cx="4321175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>
                <a:solidFill>
                  <a:srgbClr val="FF0000"/>
                </a:solidFill>
              </a:rPr>
              <a:t>Mêmes</a:t>
            </a:r>
            <a:r>
              <a:rPr lang="fr-FR" altLang="en-US" sz="2400"/>
              <a:t> les chats étaient partis.</a:t>
            </a:r>
          </a:p>
        </p:txBody>
      </p:sp>
      <p:sp>
        <p:nvSpPr>
          <p:cNvPr id="70661" name="AutoShape 5">
            <a:extLst>
              <a:ext uri="{FF2B5EF4-FFF2-40B4-BE49-F238E27FC236}">
                <a16:creationId xmlns:a16="http://schemas.microsoft.com/office/drawing/2014/main" id="{C75309D8-6DBD-4AE9-9303-15831E081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1" y="27082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0662" name="AutoShape 6">
            <a:extLst>
              <a:ext uri="{FF2B5EF4-FFF2-40B4-BE49-F238E27FC236}">
                <a16:creationId xmlns:a16="http://schemas.microsoft.com/office/drawing/2014/main" id="{297A3EF5-9E86-4EC4-847D-C3A63E6E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1" y="3249613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 done on an excellent choice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sz="3200" dirty="0"/>
              <a:t>An A Level in a language complements other Arts subjects such as English and History, while providing a welcome contrast if you have chosen to study Sciences or Maths</a:t>
            </a:r>
          </a:p>
          <a:p>
            <a:r>
              <a:rPr lang="en-GB" sz="3000" dirty="0"/>
              <a:t> </a:t>
            </a:r>
            <a:r>
              <a:rPr lang="en-GB" altLang="en-US" sz="3200" dirty="0"/>
              <a:t>Smaller class sizes give you the opportunity to thrive and succeed in a warm, caring environment</a:t>
            </a:r>
          </a:p>
          <a:p>
            <a:r>
              <a:rPr lang="en-GB" altLang="en-US" sz="3200" dirty="0"/>
              <a:t>Many subjects apart from the obvious ones (which are any Arts subjects, Law, Business ....) can have a language element at </a:t>
            </a:r>
            <a:r>
              <a:rPr lang="en-GB" altLang="en-US" sz="3200" dirty="0" err="1"/>
              <a:t>uni.</a:t>
            </a:r>
            <a:r>
              <a:rPr lang="en-GB" altLang="en-US" sz="3200" dirty="0"/>
              <a:t> </a:t>
            </a:r>
            <a:r>
              <a:rPr lang="en-GB" altLang="en-US" sz="3200" dirty="0" err="1"/>
              <a:t>eg</a:t>
            </a:r>
            <a:r>
              <a:rPr lang="en-GB" altLang="en-US" sz="3200" dirty="0"/>
              <a:t> a language module with Physics or with Product Design. </a:t>
            </a: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97589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DF940-85B9-4D0B-970B-4CAE22648D62}"/>
              </a:ext>
            </a:extLst>
          </p:cNvPr>
          <p:cNvSpPr txBox="1"/>
          <p:nvPr/>
        </p:nvSpPr>
        <p:spPr>
          <a:xfrm>
            <a:off x="2343150" y="1485900"/>
            <a:ext cx="42387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Summer work</a:t>
            </a:r>
          </a:p>
          <a:p>
            <a:endParaRPr lang="en-US" sz="3600" b="1" u="sng" dirty="0"/>
          </a:p>
          <a:p>
            <a:r>
              <a:rPr lang="en-US" sz="3600" b="1" u="sng" dirty="0">
                <a:solidFill>
                  <a:srgbClr val="FF0000"/>
                </a:solidFill>
              </a:rPr>
              <a:t>Grammar workbook 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6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Specifications have more focus on the culture and society of the countries in which the language is spoken</a:t>
            </a:r>
          </a:p>
          <a:p>
            <a:endParaRPr lang="en-GB" altLang="en-US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A-level is a two year linear course &amp; ALL exams will take place at the end of year 2.</a:t>
            </a:r>
          </a:p>
          <a:p>
            <a:pPr marL="0" indent="0" algn="ctr"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/>
              <a:t>The speaking test for A-Level students is based on a research topic of their choice</a:t>
            </a:r>
          </a:p>
        </p:txBody>
      </p:sp>
    </p:spTree>
    <p:extLst>
      <p:ext uri="{BB962C8B-B14F-4D97-AF65-F5344CB8AC3E}">
        <p14:creationId xmlns:p14="http://schemas.microsoft.com/office/powerpoint/2010/main" val="123693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content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926248" cy="4300433"/>
          </a:xfrm>
        </p:spPr>
        <p:txBody>
          <a:bodyPr>
            <a:normAutofit/>
          </a:bodyPr>
          <a:lstStyle/>
          <a:p>
            <a:r>
              <a:rPr lang="en-US" sz="2400" dirty="0"/>
              <a:t>Core content:</a:t>
            </a:r>
          </a:p>
          <a:p>
            <a:pPr lvl="1"/>
            <a:r>
              <a:rPr lang="en-US" sz="2400" dirty="0"/>
              <a:t> Social issues and trends in the French-speaking world</a:t>
            </a:r>
          </a:p>
          <a:p>
            <a:pPr lvl="1"/>
            <a:r>
              <a:rPr lang="en-US" sz="2400" dirty="0"/>
              <a:t>Artistic culture in the French-speaking world</a:t>
            </a:r>
          </a:p>
          <a:p>
            <a:pPr lvl="1"/>
            <a:r>
              <a:rPr lang="en-US" sz="2400" dirty="0"/>
              <a:t>Grammar</a:t>
            </a:r>
          </a:p>
          <a:p>
            <a:endParaRPr lang="en-US" sz="2400" dirty="0"/>
          </a:p>
          <a:p>
            <a:r>
              <a:rPr lang="en-US" sz="2400" dirty="0"/>
              <a:t>Options:</a:t>
            </a:r>
          </a:p>
          <a:p>
            <a:pPr lvl="1"/>
            <a:r>
              <a:rPr lang="en-US" sz="2400" dirty="0"/>
              <a:t>1 literary text or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film </a:t>
            </a:r>
            <a:r>
              <a:rPr lang="en-US" sz="2400" dirty="0"/>
              <a:t>(La </a:t>
            </a:r>
            <a:r>
              <a:rPr lang="en-US" sz="2400" dirty="0" err="1"/>
              <a:t>Haine</a:t>
            </a:r>
            <a:r>
              <a:rPr lang="en-US" sz="2400" dirty="0"/>
              <a:t> by Mathieu </a:t>
            </a:r>
            <a:r>
              <a:rPr lang="en-US" sz="2400" dirty="0" err="1"/>
              <a:t>Kassovitz</a:t>
            </a:r>
            <a:r>
              <a:rPr lang="en-US" sz="2400" dirty="0"/>
              <a:t> from set list)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456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0726" y="2381567"/>
            <a:ext cx="2273021" cy="15584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Thème 1: Les Aspects de la Société Francophone: Les Tendances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7029" y="1808875"/>
            <a:ext cx="1634363" cy="83412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</a:t>
            </a:r>
            <a:r>
              <a:rPr lang="fr-FR" sz="1200" b="1" dirty="0">
                <a:solidFill>
                  <a:schemeClr val="tx1"/>
                </a:solidFill>
              </a:rPr>
              <a:t>. La famille en voie de changement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760811" y="1338243"/>
            <a:ext cx="1665496" cy="84296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2. La ‘cyber-société’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42518" y="4421077"/>
            <a:ext cx="1665497" cy="870899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3: Le rôle du bénévolat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42454" y="193301"/>
            <a:ext cx="1759104" cy="107063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</a:t>
            </a:r>
            <a:r>
              <a:rPr lang="fr-FR" sz="1200" b="1" dirty="0">
                <a:solidFill>
                  <a:schemeClr val="tx1"/>
                </a:solidFill>
              </a:rPr>
              <a:t>. La vie de couple: nouvelles tendances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8170" y="886290"/>
            <a:ext cx="1880638" cy="88944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b. Monoparentalité, homoparentalité, familles recomposées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76176" y="3248952"/>
            <a:ext cx="1995363" cy="92647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c. Grands-parents, parents et enfants: soucis et problèmes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6641" y="400253"/>
            <a:ext cx="2186590" cy="63112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a. Comment la technologie facilite la vie quotidienne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9157" y="2747708"/>
            <a:ext cx="2144989" cy="5323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b. Quels dangers la cyber-société pose-t-elle?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26307" y="461911"/>
            <a:ext cx="1635817" cy="56946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c. Qui sont les cybernautes?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81651" y="4914761"/>
            <a:ext cx="1791372" cy="916804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a. Qui sont et que font les bénévoles?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42518" y="5635398"/>
            <a:ext cx="1789349" cy="916804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fr-FR"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lvl="1"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b. Le bénévolat: Quelles valeurs pour ceux qui sont aidés?</a:t>
            </a:r>
          </a:p>
          <a:p>
            <a:endParaRPr lang="fr-FR"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01530" y="4865787"/>
            <a:ext cx="1762055" cy="885558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fr-FR"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lvl="1"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c. Le bénévolat: Quelles valeurs pour ceux qui aident?</a:t>
            </a:r>
          </a:p>
          <a:p>
            <a:pPr algn="ctr"/>
            <a:endParaRPr lang="fr-FR"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endCxn id="9" idx="3"/>
          </p:cNvCxnSpPr>
          <p:nvPr/>
        </p:nvCxnSpPr>
        <p:spPr>
          <a:xfrm flipH="1" flipV="1">
            <a:off x="4426307" y="1759726"/>
            <a:ext cx="817908" cy="621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33600" y="2181209"/>
            <a:ext cx="820546" cy="566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2" idx="1"/>
          </p:cNvCxnSpPr>
          <p:nvPr/>
        </p:nvCxnSpPr>
        <p:spPr>
          <a:xfrm flipV="1">
            <a:off x="3756367" y="746643"/>
            <a:ext cx="669940" cy="584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2"/>
          </p:cNvCxnSpPr>
          <p:nvPr/>
        </p:nvCxnSpPr>
        <p:spPr>
          <a:xfrm flipH="1" flipV="1">
            <a:off x="1999936" y="1031375"/>
            <a:ext cx="724776" cy="306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84440" y="2198690"/>
            <a:ext cx="2039785" cy="663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0"/>
          </p:cNvCxnSpPr>
          <p:nvPr/>
        </p:nvCxnSpPr>
        <p:spPr>
          <a:xfrm flipH="1" flipV="1">
            <a:off x="10274210" y="1263937"/>
            <a:ext cx="1" cy="544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2" idx="3"/>
          </p:cNvCxnSpPr>
          <p:nvPr/>
        </p:nvCxnSpPr>
        <p:spPr>
          <a:xfrm flipH="1" flipV="1">
            <a:off x="8998808" y="1331015"/>
            <a:ext cx="464732" cy="4778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573857" y="2662244"/>
            <a:ext cx="254564" cy="5867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23545" y="3834063"/>
            <a:ext cx="1" cy="587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324683" y="5169970"/>
            <a:ext cx="1160179" cy="0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615367" y="5291976"/>
            <a:ext cx="0" cy="35904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756367" y="4923956"/>
            <a:ext cx="1786151" cy="458403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196" y="1212451"/>
            <a:ext cx="1289637" cy="8581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181"/>
          <a:stretch/>
        </p:blipFill>
        <p:spPr>
          <a:xfrm>
            <a:off x="7442365" y="148314"/>
            <a:ext cx="1324750" cy="58931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78" y="2879260"/>
            <a:ext cx="1171626" cy="80712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01" y="3272899"/>
            <a:ext cx="1457996" cy="7543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 r="3234"/>
          <a:stretch/>
        </p:blipFill>
        <p:spPr>
          <a:xfrm>
            <a:off x="363720" y="1876571"/>
            <a:ext cx="1167887" cy="6987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28" y="1212451"/>
            <a:ext cx="1468494" cy="8120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47" y="5815459"/>
            <a:ext cx="1475061" cy="9815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10636" r="6050" b="5154"/>
          <a:stretch/>
        </p:blipFill>
        <p:spPr>
          <a:xfrm>
            <a:off x="10798739" y="5789481"/>
            <a:ext cx="1411401" cy="106851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4" t="10226" r="3880" b="7757"/>
          <a:stretch/>
        </p:blipFill>
        <p:spPr>
          <a:xfrm>
            <a:off x="1969139" y="5905257"/>
            <a:ext cx="1226629" cy="8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3102" y="2204081"/>
            <a:ext cx="2335311" cy="1517687"/>
          </a:xfrm>
          <a:prstGeom prst="rect">
            <a:avLst/>
          </a:prstGeom>
          <a:solidFill>
            <a:srgbClr val="AE78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Thème 2: La Culture Artistique dans les Pays Francophones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4922" y="1257468"/>
            <a:ext cx="1634363" cy="8341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1. Une culture fière de son héritage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9494756" y="1948756"/>
            <a:ext cx="1665496" cy="842966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2. La musique francophone contemporaine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5006" y="4171492"/>
            <a:ext cx="1665497" cy="74474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3: Le cinéma: le septième art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661" y="261785"/>
            <a:ext cx="1503622" cy="10634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a. </a:t>
            </a:r>
            <a:r>
              <a:rPr lang="fr-FR" sz="1200" b="1" dirty="0">
                <a:solidFill>
                  <a:schemeClr val="tx1"/>
                </a:solidFill>
              </a:rPr>
              <a:t>Le patrimoine sur le plan national, régional et local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1866" y="2647589"/>
            <a:ext cx="1453056" cy="5786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b. Comment le patrimoine reflète la culture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95067" y="132058"/>
            <a:ext cx="2365563" cy="727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c. Le patrimoine et le tourisme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22828" y="211322"/>
            <a:ext cx="1819994" cy="821086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a. La diversité de la musique francophone contemporaine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51848" y="728300"/>
            <a:ext cx="2312598" cy="800786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tx1"/>
                </a:solidFill>
              </a:rPr>
              <a:t>b. Qui écoute et apprécie cette musique 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047854" y="3351217"/>
            <a:ext cx="1877592" cy="741102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tx1"/>
                </a:solidFill>
              </a:rPr>
              <a:t>c. Comment sauvegarder cette musique 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57911" y="4916239"/>
            <a:ext cx="1622788" cy="98725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tx1"/>
                </a:solidFill>
              </a:rPr>
              <a:t>a. Pourquoi le septième art 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96763" y="5757766"/>
            <a:ext cx="1981981" cy="56919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tx1"/>
                </a:solidFill>
              </a:rPr>
              <a:t>b. Le cinéma – une passion nationale 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04025" y="4916240"/>
            <a:ext cx="1580079" cy="78507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tx1"/>
                </a:solidFill>
              </a:rPr>
              <a:t>c. Evolution du cinéma – les grandes lignes</a:t>
            </a:r>
          </a:p>
        </p:txBody>
      </p:sp>
      <p:cxnSp>
        <p:nvCxnSpPr>
          <p:cNvPr id="19" name="Straight Arrow Connector 18"/>
          <p:cNvCxnSpPr>
            <a:endCxn id="11" idx="3"/>
          </p:cNvCxnSpPr>
          <p:nvPr/>
        </p:nvCxnSpPr>
        <p:spPr>
          <a:xfrm flipH="1" flipV="1">
            <a:off x="1730283" y="793531"/>
            <a:ext cx="994429" cy="544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17558" y="2091597"/>
            <a:ext cx="834189" cy="5559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50105" y="859939"/>
            <a:ext cx="721895" cy="397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299285" y="2091597"/>
            <a:ext cx="763818" cy="1134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3"/>
            <a:endCxn id="9" idx="1"/>
          </p:cNvCxnSpPr>
          <p:nvPr/>
        </p:nvCxnSpPr>
        <p:spPr>
          <a:xfrm flipV="1">
            <a:off x="7398413" y="2370239"/>
            <a:ext cx="2096343" cy="5926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9164446" y="1512491"/>
            <a:ext cx="513815" cy="436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0" idx="2"/>
          </p:cNvCxnSpPr>
          <p:nvPr/>
        </p:nvCxnSpPr>
        <p:spPr>
          <a:xfrm flipV="1">
            <a:off x="10436643" y="1032408"/>
            <a:ext cx="396182" cy="823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584104" y="2791722"/>
            <a:ext cx="576148" cy="559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" idx="2"/>
          </p:cNvCxnSpPr>
          <p:nvPr/>
        </p:nvCxnSpPr>
        <p:spPr>
          <a:xfrm flipH="1">
            <a:off x="6230757" y="3721768"/>
            <a:ext cx="1" cy="3705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180699" y="4732421"/>
            <a:ext cx="2274307" cy="677446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2"/>
            <a:endCxn id="34" idx="0"/>
          </p:cNvCxnSpPr>
          <p:nvPr/>
        </p:nvCxnSpPr>
        <p:spPr>
          <a:xfrm flipH="1">
            <a:off x="6287754" y="4916240"/>
            <a:ext cx="1" cy="841526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120503" y="4732421"/>
            <a:ext cx="1883522" cy="677446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88" y="2281712"/>
            <a:ext cx="1331461" cy="133146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9" y="1403147"/>
            <a:ext cx="1695157" cy="95624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95" y="989334"/>
            <a:ext cx="909966" cy="97286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38" y="1475767"/>
            <a:ext cx="1366340" cy="97595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49" y="2963297"/>
            <a:ext cx="1846347" cy="13847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4640" r="18340" b="11512"/>
          <a:stretch/>
        </p:blipFill>
        <p:spPr>
          <a:xfrm>
            <a:off x="11260789" y="989334"/>
            <a:ext cx="995848" cy="99584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0" y="5029760"/>
            <a:ext cx="1113156" cy="17474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8639" y="5700924"/>
            <a:ext cx="3596434" cy="107630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87" y="5700924"/>
            <a:ext cx="1697588" cy="9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2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 Level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45632"/>
              </p:ext>
            </p:extLst>
          </p:nvPr>
        </p:nvGraphicFramePr>
        <p:xfrm>
          <a:off x="819148" y="2178452"/>
          <a:ext cx="10562850" cy="246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278">
                  <a:extLst>
                    <a:ext uri="{9D8B030D-6E8A-4147-A177-3AD203B41FA5}">
                      <a16:colId xmlns:a16="http://schemas.microsoft.com/office/drawing/2014/main" val="963303423"/>
                    </a:ext>
                  </a:extLst>
                </a:gridCol>
                <a:gridCol w="3084862">
                  <a:extLst>
                    <a:ext uri="{9D8B030D-6E8A-4147-A177-3AD203B41FA5}">
                      <a16:colId xmlns:a16="http://schemas.microsoft.com/office/drawing/2014/main" val="1118425903"/>
                    </a:ext>
                  </a:extLst>
                </a:gridCol>
                <a:gridCol w="2112570">
                  <a:extLst>
                    <a:ext uri="{9D8B030D-6E8A-4147-A177-3AD203B41FA5}">
                      <a16:colId xmlns:a16="http://schemas.microsoft.com/office/drawing/2014/main" val="1741819485"/>
                    </a:ext>
                  </a:extLst>
                </a:gridCol>
                <a:gridCol w="2112570">
                  <a:extLst>
                    <a:ext uri="{9D8B030D-6E8A-4147-A177-3AD203B41FA5}">
                      <a16:colId xmlns:a16="http://schemas.microsoft.com/office/drawing/2014/main" val="4076401278"/>
                    </a:ext>
                  </a:extLst>
                </a:gridCol>
                <a:gridCol w="2112570">
                  <a:extLst>
                    <a:ext uri="{9D8B030D-6E8A-4147-A177-3AD203B41FA5}">
                      <a16:colId xmlns:a16="http://schemas.microsoft.com/office/drawing/2014/main" val="1286297882"/>
                    </a:ext>
                  </a:extLst>
                </a:gridCol>
              </a:tblGrid>
              <a:tr h="4511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Skills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Proportion of AS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335995"/>
                  </a:ext>
                </a:extLst>
              </a:tr>
              <a:tr h="11123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Listening, reading and writing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70962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16114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Speaking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21-23 min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0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34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447188"/>
            <a:ext cx="11754464" cy="970450"/>
          </a:xfrm>
        </p:spPr>
        <p:txBody>
          <a:bodyPr/>
          <a:lstStyle/>
          <a:p>
            <a:r>
              <a:rPr lang="en-US" sz="3600" dirty="0" err="1"/>
              <a:t>Textes</a:t>
            </a:r>
            <a:r>
              <a:rPr lang="en-US" sz="3600" dirty="0"/>
              <a:t> </a:t>
            </a:r>
            <a:r>
              <a:rPr lang="en-US" sz="3600" dirty="0" err="1"/>
              <a:t>littéraires</a:t>
            </a:r>
            <a:r>
              <a:rPr lang="en-US" sz="3600" dirty="0"/>
              <a:t> et films (same list for As and A2)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9" y="2035277"/>
            <a:ext cx="4617407" cy="440976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Texts</a:t>
            </a:r>
          </a:p>
          <a:p>
            <a:pPr lvl="1"/>
            <a:r>
              <a:rPr lang="en-GB" dirty="0"/>
              <a:t>Molière </a:t>
            </a:r>
            <a:r>
              <a:rPr lang="en-GB" i="1" dirty="0"/>
              <a:t>Le Tartuffe</a:t>
            </a:r>
          </a:p>
          <a:p>
            <a:pPr lvl="1"/>
            <a:r>
              <a:rPr lang="en-GB" dirty="0"/>
              <a:t>Voltaire </a:t>
            </a:r>
            <a:r>
              <a:rPr lang="en-GB" i="1" dirty="0"/>
              <a:t>Candide</a:t>
            </a:r>
          </a:p>
          <a:p>
            <a:pPr lvl="1"/>
            <a:r>
              <a:rPr lang="fr-FR" dirty="0"/>
              <a:t>Guy de Maupassant </a:t>
            </a:r>
            <a:r>
              <a:rPr lang="fr-FR" i="1" dirty="0"/>
              <a:t>Boule de Suif et autres contes de la guerre</a:t>
            </a:r>
          </a:p>
          <a:p>
            <a:pPr lvl="1"/>
            <a:r>
              <a:rPr lang="en-GB" dirty="0"/>
              <a:t>Albert Camus </a:t>
            </a:r>
            <a:r>
              <a:rPr lang="en-GB" i="1" dirty="0" err="1"/>
              <a:t>L’étranger</a:t>
            </a:r>
            <a:endParaRPr lang="en-GB" i="1" dirty="0"/>
          </a:p>
          <a:p>
            <a:pPr lvl="1"/>
            <a:r>
              <a:rPr lang="en-GB" dirty="0"/>
              <a:t>Françoise Sagan </a:t>
            </a:r>
            <a:r>
              <a:rPr lang="en-GB" i="1" dirty="0"/>
              <a:t>Bonjour </a:t>
            </a:r>
            <a:r>
              <a:rPr lang="en-GB" i="1" dirty="0" err="1"/>
              <a:t>tristesse</a:t>
            </a:r>
            <a:endParaRPr lang="en-GB" i="1" dirty="0"/>
          </a:p>
          <a:p>
            <a:pPr lvl="1"/>
            <a:r>
              <a:rPr lang="fr-FR" dirty="0"/>
              <a:t>Claire </a:t>
            </a:r>
            <a:r>
              <a:rPr lang="fr-FR" dirty="0" err="1"/>
              <a:t>Etcherelli</a:t>
            </a:r>
            <a:r>
              <a:rPr lang="fr-FR" dirty="0"/>
              <a:t> </a:t>
            </a:r>
            <a:r>
              <a:rPr lang="fr-FR" i="1" dirty="0"/>
              <a:t>Elise ou la vraie vie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Joseph </a:t>
            </a:r>
            <a:r>
              <a:rPr lang="fr-FR" b="1" dirty="0" err="1">
                <a:solidFill>
                  <a:srgbClr val="FF0000"/>
                </a:solidFill>
              </a:rPr>
              <a:t>Joffo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i="1" dirty="0">
                <a:solidFill>
                  <a:srgbClr val="FF0000"/>
                </a:solidFill>
              </a:rPr>
              <a:t>Un sac de billes</a:t>
            </a:r>
          </a:p>
          <a:p>
            <a:pPr lvl="1"/>
            <a:r>
              <a:rPr lang="nb-NO" dirty="0"/>
              <a:t>Faïza Guène </a:t>
            </a:r>
            <a:r>
              <a:rPr lang="nb-NO" i="1" dirty="0"/>
              <a:t>Kiffe kiffe demain</a:t>
            </a:r>
          </a:p>
          <a:p>
            <a:pPr lvl="1"/>
            <a:r>
              <a:rPr lang="en-GB" dirty="0"/>
              <a:t>Philippe </a:t>
            </a:r>
            <a:r>
              <a:rPr lang="en-GB" dirty="0" err="1"/>
              <a:t>Grimbert</a:t>
            </a:r>
            <a:r>
              <a:rPr lang="en-GB" dirty="0"/>
              <a:t> </a:t>
            </a:r>
            <a:r>
              <a:rPr lang="en-GB" i="1" dirty="0"/>
              <a:t>Un secret</a:t>
            </a:r>
          </a:p>
          <a:p>
            <a:pPr lvl="1"/>
            <a:r>
              <a:rPr lang="fr-FR" dirty="0"/>
              <a:t>Delphine de Vigan </a:t>
            </a:r>
            <a:r>
              <a:rPr lang="fr-FR" i="1" dirty="0"/>
              <a:t>No et moi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9" y="2035277"/>
            <a:ext cx="5835446" cy="42622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Films</a:t>
            </a:r>
          </a:p>
          <a:p>
            <a:pPr lvl="1"/>
            <a:r>
              <a:rPr lang="fr-FR" i="1" dirty="0"/>
              <a:t>Les 400 coups </a:t>
            </a:r>
            <a:r>
              <a:rPr lang="fr-FR" dirty="0"/>
              <a:t>François Truffaut (1959)</a:t>
            </a:r>
          </a:p>
          <a:p>
            <a:pPr lvl="1"/>
            <a:r>
              <a:rPr lang="fr-FR" i="1" dirty="0"/>
              <a:t>Au revoir les enfants </a:t>
            </a:r>
            <a:r>
              <a:rPr lang="fr-FR" dirty="0"/>
              <a:t>Louis Malle (1987)</a:t>
            </a:r>
          </a:p>
          <a:p>
            <a:pPr lvl="1"/>
            <a:r>
              <a:rPr lang="fr-FR" b="1" i="1" dirty="0">
                <a:solidFill>
                  <a:srgbClr val="FF0000"/>
                </a:solidFill>
              </a:rPr>
              <a:t>La Haine </a:t>
            </a:r>
            <a:r>
              <a:rPr lang="fr-FR" b="1" dirty="0">
                <a:solidFill>
                  <a:srgbClr val="FF0000"/>
                </a:solidFill>
              </a:rPr>
              <a:t>Mathieu Kassovitz (1995)</a:t>
            </a:r>
          </a:p>
          <a:p>
            <a:pPr lvl="1"/>
            <a:r>
              <a:rPr lang="en-GB" i="1" dirty="0" err="1"/>
              <a:t>L’auberge</a:t>
            </a:r>
            <a:r>
              <a:rPr lang="en-GB" i="1" dirty="0"/>
              <a:t> </a:t>
            </a:r>
            <a:r>
              <a:rPr lang="en-GB" i="1" dirty="0" err="1"/>
              <a:t>espagnole</a:t>
            </a:r>
            <a:r>
              <a:rPr lang="en-GB" i="1" dirty="0"/>
              <a:t> </a:t>
            </a:r>
            <a:r>
              <a:rPr lang="en-GB" dirty="0" err="1"/>
              <a:t>Cédric</a:t>
            </a:r>
            <a:r>
              <a:rPr lang="en-GB" dirty="0"/>
              <a:t> </a:t>
            </a:r>
            <a:r>
              <a:rPr lang="en-GB" dirty="0" err="1"/>
              <a:t>Klapisch</a:t>
            </a:r>
            <a:r>
              <a:rPr lang="en-GB" dirty="0"/>
              <a:t> (2002)</a:t>
            </a:r>
          </a:p>
          <a:p>
            <a:pPr lvl="1"/>
            <a:r>
              <a:rPr lang="fr-FR" i="1" dirty="0"/>
              <a:t>Un long dimanche de fiançailles </a:t>
            </a:r>
            <a:r>
              <a:rPr lang="fr-FR" dirty="0"/>
              <a:t>Jean-Pierre Jeunet (2004)</a:t>
            </a:r>
          </a:p>
          <a:p>
            <a:pPr lvl="1"/>
            <a:r>
              <a:rPr lang="fr-FR" i="1" dirty="0"/>
              <a:t>Entre les murs </a:t>
            </a:r>
            <a:r>
              <a:rPr lang="fr-FR" dirty="0"/>
              <a:t>Laurent </a:t>
            </a:r>
            <a:r>
              <a:rPr lang="fr-FR" dirty="0" err="1"/>
              <a:t>Cantet</a:t>
            </a:r>
            <a:r>
              <a:rPr lang="fr-FR" dirty="0"/>
              <a:t> (2008)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345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5" ma:contentTypeDescription="Create a new document." ma:contentTypeScope="" ma:versionID="68db968f3c201d6bda36f7e0937378bf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a4c179d4ccee0a51f8c94465ac42ae55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CE037B-006A-4A79-913A-E3A5AA44C93D}"/>
</file>

<file path=customXml/itemProps2.xml><?xml version="1.0" encoding="utf-8"?>
<ds:datastoreItem xmlns:ds="http://schemas.openxmlformats.org/officeDocument/2006/customXml" ds:itemID="{064B2696-9F1A-4392-878B-9C87658C0138}"/>
</file>

<file path=customXml/itemProps3.xml><?xml version="1.0" encoding="utf-8"?>
<ds:datastoreItem xmlns:ds="http://schemas.openxmlformats.org/officeDocument/2006/customXml" ds:itemID="{6216F94F-E9C8-44A3-A146-3E624FBB0161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1304</TotalTime>
  <Words>1531</Words>
  <Application>Microsoft Office PowerPoint</Application>
  <PresentationFormat>Widescreen</PresentationFormat>
  <Paragraphs>216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Unicode MS</vt:lpstr>
      <vt:lpstr>Calibri</vt:lpstr>
      <vt:lpstr>Comic Sans MS</vt:lpstr>
      <vt:lpstr>Garamond</vt:lpstr>
      <vt:lpstr>Times New Roman</vt:lpstr>
      <vt:lpstr>Verdana</vt:lpstr>
      <vt:lpstr>Wingdings 2</vt:lpstr>
      <vt:lpstr>Organic</vt:lpstr>
      <vt:lpstr>PowerPoint Presentation</vt:lpstr>
      <vt:lpstr>Quel est le mensonge? SLE</vt:lpstr>
      <vt:lpstr>Well done on an excellent choice </vt:lpstr>
      <vt:lpstr>PowerPoint Presentation</vt:lpstr>
      <vt:lpstr>Year 1 content  </vt:lpstr>
      <vt:lpstr>PowerPoint Presentation</vt:lpstr>
      <vt:lpstr>PowerPoint Presentation</vt:lpstr>
      <vt:lpstr>A Level assessments</vt:lpstr>
      <vt:lpstr>Textes littéraires et films (same list for As and A2)</vt:lpstr>
      <vt:lpstr>“Un sac de billes” – Joseph Joffo</vt:lpstr>
      <vt:lpstr>Questions sur la bande annonce</vt:lpstr>
      <vt:lpstr>PowerPoint Presentation</vt:lpstr>
      <vt:lpstr>Chapitre 1 - Traduisez</vt:lpstr>
      <vt:lpstr>Chapitre 1 - Traduisez</vt:lpstr>
      <vt:lpstr>Grammaire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Newlands Girls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Neveu</dc:creator>
  <cp:lastModifiedBy>Mrs S Leach</cp:lastModifiedBy>
  <cp:revision>82</cp:revision>
  <dcterms:created xsi:type="dcterms:W3CDTF">2016-06-29T08:34:30Z</dcterms:created>
  <dcterms:modified xsi:type="dcterms:W3CDTF">2024-06-28T13:28:06Z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