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0369550" cy="7380288"/>
  <p:notesSz cx="6797675" cy="9926638"/>
  <p:defaultTextStyle>
    <a:defPPr>
      <a:defRPr lang="en-US"/>
    </a:defPPr>
    <a:lvl1pPr marL="0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1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1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3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3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30A48-89AF-58AD-2C92-66188D98C0D7}" v="125" dt="2024-03-14T22:05:18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62" y="-518"/>
      </p:cViewPr>
      <p:guideLst>
        <p:guide orient="horz" pos="2325"/>
        <p:guide pos="3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560" tIns="45781" rIns="91560" bIns="4578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1"/>
            <a:ext cx="2945659" cy="496332"/>
          </a:xfrm>
          <a:prstGeom prst="rect">
            <a:avLst/>
          </a:prstGeom>
        </p:spPr>
        <p:txBody>
          <a:bodyPr vert="horz" lIns="91560" tIns="45781" rIns="91560" bIns="45781" rtlCol="0"/>
          <a:lstStyle>
            <a:lvl1pPr algn="r">
              <a:defRPr sz="1200"/>
            </a:lvl1pPr>
          </a:lstStyle>
          <a:p>
            <a:fld id="{D672C972-E28F-4E9E-8B99-A20DDBE77454}" type="datetimeFigureOut">
              <a:rPr lang="en-GB" smtClean="0"/>
              <a:pPr/>
              <a:t>06/04/2024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44538"/>
            <a:ext cx="52292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0" tIns="45781" rIns="91560" bIns="457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560" tIns="45781" rIns="91560" bIns="45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560" tIns="45781" rIns="91560" bIns="4578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428585"/>
            <a:ext cx="2945659" cy="496332"/>
          </a:xfrm>
          <a:prstGeom prst="rect">
            <a:avLst/>
          </a:prstGeom>
        </p:spPr>
        <p:txBody>
          <a:bodyPr vert="horz" lIns="91560" tIns="45781" rIns="91560" bIns="45781" rtlCol="0" anchor="b"/>
          <a:lstStyle>
            <a:lvl1pPr algn="r">
              <a:defRPr sz="1200"/>
            </a:lvl1pPr>
          </a:lstStyle>
          <a:p>
            <a:fld id="{7CFABDDF-0489-4220-AB5B-51AE377BA8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1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1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16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21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3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3" algn="l" defTabSz="914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4225" y="744538"/>
            <a:ext cx="52292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ABDDF-0489-4220-AB5B-51AE377BA81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0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719" y="2292677"/>
            <a:ext cx="8814118" cy="1581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433" y="4182165"/>
            <a:ext cx="7258686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3889-D87E-4F76-9979-41415B07717D}" type="datetime1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FA54-5B62-4FF6-99B3-F6F04924BDB9}" type="datetime1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26" y="295557"/>
            <a:ext cx="2333149" cy="6297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478" y="295557"/>
            <a:ext cx="6826622" cy="6297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F831-C51A-4EDF-9879-533F95744F68}" type="datetime1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93E4-45D1-4D02-A383-441A313B526E}" type="datetime1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26" y="4742522"/>
            <a:ext cx="8814118" cy="146580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126" y="3128082"/>
            <a:ext cx="8814118" cy="16144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5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7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1DF5-A5C9-4706-B163-EF275E1906D4}" type="datetime1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478" y="1722072"/>
            <a:ext cx="4579884" cy="4870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1191" y="1722072"/>
            <a:ext cx="4579884" cy="4870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609-CA1A-4AD0-AF8D-81B8E7956509}" type="datetime1">
              <a:rPr lang="en-GB" smtClean="0"/>
              <a:t>06/04/2024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479" y="1652024"/>
            <a:ext cx="4581686" cy="688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1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3" indent="0">
              <a:buNone/>
              <a:defRPr sz="1600" b="1"/>
            </a:lvl7pPr>
            <a:lvl8pPr marL="3199737" indent="0">
              <a:buNone/>
              <a:defRPr sz="1600" b="1"/>
            </a:lvl8pPr>
            <a:lvl9pPr marL="36568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479" y="2340509"/>
            <a:ext cx="4581686" cy="42522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7588" y="1652024"/>
            <a:ext cx="4583485" cy="6884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1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3" indent="0">
              <a:buNone/>
              <a:defRPr sz="1600" b="1"/>
            </a:lvl7pPr>
            <a:lvl8pPr marL="3199737" indent="0">
              <a:buNone/>
              <a:defRPr sz="1600" b="1"/>
            </a:lvl8pPr>
            <a:lvl9pPr marL="36568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7588" y="2340509"/>
            <a:ext cx="4583485" cy="42522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6BB8-F9E5-4F77-A525-3B241006430B}" type="datetime1">
              <a:rPr lang="en-GB" smtClean="0"/>
              <a:t>06/04/2024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2346-04AA-4037-8FE8-11EBB3284708}" type="datetime1">
              <a:rPr lang="en-GB" smtClean="0"/>
              <a:t>06/04/2024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ADD8-1E6C-4B26-AD78-B5A20A764BAF}" type="datetime1">
              <a:rPr lang="en-GB" smtClean="0"/>
              <a:t>06/04/2024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479" y="293846"/>
            <a:ext cx="3411510" cy="12505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210" y="293848"/>
            <a:ext cx="5796867" cy="62988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479" y="1544396"/>
            <a:ext cx="3411510" cy="5048323"/>
          </a:xfrm>
        </p:spPr>
        <p:txBody>
          <a:bodyPr/>
          <a:lstStyle>
            <a:lvl1pPr marL="0" indent="0">
              <a:buNone/>
              <a:defRPr sz="1500"/>
            </a:lvl1pPr>
            <a:lvl2pPr marL="457106" indent="0">
              <a:buNone/>
              <a:defRPr sz="1200"/>
            </a:lvl2pPr>
            <a:lvl3pPr marL="914211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3" indent="0">
              <a:buNone/>
              <a:defRPr sz="900"/>
            </a:lvl7pPr>
            <a:lvl8pPr marL="3199737" indent="0">
              <a:buNone/>
              <a:defRPr sz="900"/>
            </a:lvl8pPr>
            <a:lvl9pPr marL="36568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3C6A-D22D-413B-A4A7-7B61DD86C871}" type="datetime1">
              <a:rPr lang="en-GB" smtClean="0"/>
              <a:t>06/04/2024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507" y="5166204"/>
            <a:ext cx="6221730" cy="60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507" y="659445"/>
            <a:ext cx="6221730" cy="4428173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1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3" indent="0">
              <a:buNone/>
              <a:defRPr sz="2000"/>
            </a:lvl7pPr>
            <a:lvl8pPr marL="3199737" indent="0">
              <a:buNone/>
              <a:defRPr sz="2000"/>
            </a:lvl8pPr>
            <a:lvl9pPr marL="3656843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507" y="5776104"/>
            <a:ext cx="6221730" cy="866157"/>
          </a:xfrm>
        </p:spPr>
        <p:txBody>
          <a:bodyPr/>
          <a:lstStyle>
            <a:lvl1pPr marL="0" indent="0">
              <a:buNone/>
              <a:defRPr sz="1500"/>
            </a:lvl1pPr>
            <a:lvl2pPr marL="457106" indent="0">
              <a:buNone/>
              <a:defRPr sz="1200"/>
            </a:lvl2pPr>
            <a:lvl3pPr marL="914211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3" indent="0">
              <a:buNone/>
              <a:defRPr sz="900"/>
            </a:lvl7pPr>
            <a:lvl8pPr marL="3199737" indent="0">
              <a:buNone/>
              <a:defRPr sz="900"/>
            </a:lvl8pPr>
            <a:lvl9pPr marL="36568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E5F-80F8-49A4-9D67-2747FF52DC86}" type="datetime1">
              <a:rPr lang="en-GB" smtClean="0"/>
              <a:t>06/04/2024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Organisation Chart 2016-2017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478" y="295556"/>
            <a:ext cx="9332596" cy="1230048"/>
          </a:xfrm>
          <a:prstGeom prst="rect">
            <a:avLst/>
          </a:prstGeom>
        </p:spPr>
        <p:txBody>
          <a:bodyPr vert="horz" lIns="91421" tIns="45710" rIns="91421" bIns="4571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478" y="1722072"/>
            <a:ext cx="9332596" cy="4870649"/>
          </a:xfrm>
          <a:prstGeom prst="rect">
            <a:avLst/>
          </a:prstGeom>
        </p:spPr>
        <p:txBody>
          <a:bodyPr vert="horz" lIns="91421" tIns="45710" rIns="91421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481" y="6840437"/>
            <a:ext cx="2419562" cy="392932"/>
          </a:xfrm>
          <a:prstGeom prst="rect">
            <a:avLst/>
          </a:prstGeom>
        </p:spPr>
        <p:txBody>
          <a:bodyPr vert="horz" lIns="91421" tIns="45710" rIns="91421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1240-65AA-4E9B-87B9-6C52215BCAF3}" type="datetime1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933" y="6840437"/>
            <a:ext cx="3283691" cy="392932"/>
          </a:xfrm>
          <a:prstGeom prst="rect">
            <a:avLst/>
          </a:prstGeom>
        </p:spPr>
        <p:txBody>
          <a:bodyPr vert="horz" lIns="91421" tIns="45710" rIns="91421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Organisation Chart 2016-2017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1515" y="6840437"/>
            <a:ext cx="2419562" cy="392932"/>
          </a:xfrm>
          <a:prstGeom prst="rect">
            <a:avLst/>
          </a:prstGeom>
        </p:spPr>
        <p:txBody>
          <a:bodyPr vert="horz" lIns="91421" tIns="45710" rIns="91421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75E7-B804-41C1-BF1F-797E4C1AF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21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8" indent="-342828" algn="l" defTabSz="91421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7" indent="-285691" algn="l" defTabSz="91421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4" indent="-228554" algn="l" defTabSz="9142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0" indent="-228554" algn="l" defTabSz="91421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75" indent="-228554" algn="l" defTabSz="91421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0" indent="-228554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85" indent="-228554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1" indent="-228554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97" indent="-228554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1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3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7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3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92293" y="88811"/>
            <a:ext cx="2386665" cy="61993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76242" y="195308"/>
            <a:ext cx="2305005" cy="461645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r>
              <a:rPr lang="en-GB" sz="800" b="1" dirty="0">
                <a:latin typeface="Arial" pitchFamily="34" charset="0"/>
                <a:cs typeface="Arial" pitchFamily="34" charset="0"/>
              </a:rPr>
              <a:t>FULL GOVERNING BODY</a:t>
            </a:r>
          </a:p>
          <a:p>
            <a:pPr algn="ctr"/>
            <a:r>
              <a:rPr lang="en-GB" sz="800" b="1" dirty="0">
                <a:latin typeface="Arial" pitchFamily="34" charset="0"/>
                <a:cs typeface="Arial" pitchFamily="34" charset="0"/>
              </a:rPr>
              <a:t>Chair of Governors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GB" sz="800" b="1" dirty="0" err="1">
                <a:latin typeface="Arial" pitchFamily="34" charset="0"/>
                <a:cs typeface="Arial" pitchFamily="34" charset="0"/>
              </a:rPr>
              <a:t>nton</a:t>
            </a:r>
            <a:r>
              <a:rPr lang="en-GB" sz="800" b="1" dirty="0">
                <a:latin typeface="Arial" pitchFamily="34" charset="0"/>
                <a:cs typeface="Arial" pitchFamily="34" charset="0"/>
              </a:rPr>
              <a:t> Lawrence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266272" y="895609"/>
            <a:ext cx="7025" cy="114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84241" y="1107436"/>
            <a:ext cx="1440160" cy="48255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71486" y="1160157"/>
            <a:ext cx="1440159" cy="338534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   Leadership &amp; </a:t>
            </a:r>
          </a:p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Management Group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32247" y="1837020"/>
            <a:ext cx="1576294" cy="553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3866" y="1965220"/>
            <a:ext cx="1412254" cy="338534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Chair of Committee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A</a:t>
            </a:r>
            <a:r>
              <a:rPr lang="en-GB" sz="800" dirty="0" err="1">
                <a:latin typeface="Arial" pitchFamily="34" charset="0"/>
                <a:cs typeface="Arial" pitchFamily="34" charset="0"/>
              </a:rPr>
              <a:t>nton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 Lawrence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62205" y="5393633"/>
            <a:ext cx="1546334" cy="439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05675" y="5420837"/>
            <a:ext cx="1444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David </a:t>
            </a:r>
            <a:r>
              <a:rPr lang="en-GB" sz="800" err="1">
                <a:latin typeface="Arial" pitchFamily="34" charset="0"/>
                <a:cs typeface="Arial" pitchFamily="34" charset="0"/>
              </a:rPr>
              <a:t>Ramsden</a:t>
            </a:r>
            <a:endParaRPr lang="en-GB" sz="80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800" err="1">
                <a:latin typeface="Arial" pitchFamily="34" charset="0"/>
                <a:cs typeface="Arial" pitchFamily="34" charset="0"/>
              </a:rPr>
              <a:t>Headteacher</a:t>
            </a:r>
            <a:endParaRPr lang="en-GB" sz="800">
              <a:latin typeface="Arial" pitchFamily="34" charset="0"/>
              <a:cs typeface="Arial" pitchFamily="34" charset="0"/>
            </a:endParaRPr>
          </a:p>
          <a:p>
            <a:pPr algn="ctr"/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2205" y="3360682"/>
            <a:ext cx="151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Chair of Behaviour, Welfare and Safety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</a:t>
            </a:r>
            <a:r>
              <a:rPr lang="en-GB" sz="800" dirty="0" err="1">
                <a:latin typeface="Arial" pitchFamily="34" charset="0"/>
                <a:cs typeface="Arial" pitchFamily="34" charset="0"/>
              </a:rPr>
              <a:t>haron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 Andrews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25568" y="4044565"/>
            <a:ext cx="1588107" cy="4965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68120" y="3930914"/>
            <a:ext cx="1377454" cy="57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Chair of Finance &amp; Resources Committee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V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ACANCY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5568" y="4745091"/>
            <a:ext cx="163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Chair of Academic Performance Committee</a:t>
            </a:r>
          </a:p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Ian Bedwell</a:t>
            </a:r>
          </a:p>
        </p:txBody>
      </p:sp>
      <p:sp>
        <p:nvSpPr>
          <p:cNvPr id="93" name="Down Arrow 92"/>
          <p:cNvSpPr/>
          <p:nvPr/>
        </p:nvSpPr>
        <p:spPr>
          <a:xfrm>
            <a:off x="1227957" y="1598636"/>
            <a:ext cx="44787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ounded Rectangle 125"/>
          <p:cNvSpPr/>
          <p:nvPr/>
        </p:nvSpPr>
        <p:spPr>
          <a:xfrm>
            <a:off x="2396476" y="1116709"/>
            <a:ext cx="1533073" cy="46495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2383720" y="1198410"/>
            <a:ext cx="1533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Finance &amp; Resources</a:t>
            </a:r>
          </a:p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 Committee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3163012" y="923831"/>
            <a:ext cx="0" cy="108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348375" y="1877604"/>
            <a:ext cx="1577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 Chair of  Committee</a:t>
            </a:r>
          </a:p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 VACANCY</a:t>
            </a:r>
          </a:p>
          <a:p>
            <a:pPr algn="ctr"/>
            <a:r>
              <a:rPr lang="en-GB" sz="800" i="1" dirty="0">
                <a:latin typeface="Arial" pitchFamily="34" charset="0"/>
                <a:cs typeface="Arial" pitchFamily="34" charset="0"/>
              </a:rPr>
              <a:t>SLT Link:  Rachel Hearn-Phillips 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2355242" y="2694137"/>
            <a:ext cx="1568484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33" name="TextBox 132"/>
          <p:cNvSpPr txBox="1"/>
          <p:nvPr/>
        </p:nvSpPr>
        <p:spPr>
          <a:xfrm>
            <a:off x="4480766" y="2712065"/>
            <a:ext cx="156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VC of Committee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D</a:t>
            </a:r>
            <a:r>
              <a:rPr lang="en-GB" sz="800" dirty="0" err="1">
                <a:latin typeface="Arial" pitchFamily="34" charset="0"/>
                <a:cs typeface="Arial" pitchFamily="34" charset="0"/>
              </a:rPr>
              <a:t>ana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 Cathrew</a:t>
            </a:r>
          </a:p>
          <a:p>
            <a:pPr algn="ctr"/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4550846" y="6401923"/>
            <a:ext cx="1550263" cy="4389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36" name="TextBox 135"/>
          <p:cNvSpPr txBox="1"/>
          <p:nvPr/>
        </p:nvSpPr>
        <p:spPr>
          <a:xfrm>
            <a:off x="2341855" y="3491726"/>
            <a:ext cx="1561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Ken </a:t>
            </a:r>
            <a:r>
              <a:rPr lang="en-GB" sz="800" err="1">
                <a:latin typeface="Arial" pitchFamily="34" charset="0"/>
                <a:cs typeface="Arial" pitchFamily="34" charset="0"/>
              </a:rPr>
              <a:t>Somner</a:t>
            </a:r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2338582" y="3359084"/>
            <a:ext cx="1557769" cy="4852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38" name="TextBox 137"/>
          <p:cNvSpPr txBox="1"/>
          <p:nvPr/>
        </p:nvSpPr>
        <p:spPr>
          <a:xfrm>
            <a:off x="2393836" y="2804306"/>
            <a:ext cx="147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VC of Committee</a:t>
            </a:r>
          </a:p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Anton Lawrence</a:t>
            </a:r>
          </a:p>
          <a:p>
            <a:pPr algn="ctr"/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339746" y="4821984"/>
            <a:ext cx="1575671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>
                <a:latin typeface="Arial"/>
                <a:cs typeface="Arial"/>
              </a:rPr>
              <a:t>Debbie Sadler</a:t>
            </a:r>
            <a:endParaRPr lang="en-US"/>
          </a:p>
        </p:txBody>
      </p:sp>
      <p:sp>
        <p:nvSpPr>
          <p:cNvPr id="152" name="Down Arrow 151"/>
          <p:cNvSpPr/>
          <p:nvPr/>
        </p:nvSpPr>
        <p:spPr>
          <a:xfrm>
            <a:off x="3072680" y="1640690"/>
            <a:ext cx="44787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ounded Rectangle 154"/>
          <p:cNvSpPr/>
          <p:nvPr/>
        </p:nvSpPr>
        <p:spPr>
          <a:xfrm>
            <a:off x="4469207" y="1114918"/>
            <a:ext cx="1617569" cy="46495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56" name="TextBox 155"/>
          <p:cNvSpPr txBox="1"/>
          <p:nvPr/>
        </p:nvSpPr>
        <p:spPr>
          <a:xfrm>
            <a:off x="4480766" y="1201613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Behaviour, Welfare &amp; Safety</a:t>
            </a:r>
          </a:p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Committee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472416" y="1853149"/>
            <a:ext cx="158417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Chair of Committee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</a:t>
            </a:r>
            <a:r>
              <a:rPr lang="en-GB" sz="800" dirty="0" err="1">
                <a:latin typeface="Arial" pitchFamily="34" charset="0"/>
                <a:cs typeface="Arial" pitchFamily="34" charset="0"/>
              </a:rPr>
              <a:t>haron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 Andrews</a:t>
            </a:r>
          </a:p>
          <a:p>
            <a:pPr algn="ctr"/>
            <a:r>
              <a:rPr lang="en-GB" sz="800" i="1" dirty="0">
                <a:latin typeface="Arial"/>
                <a:cs typeface="Arial"/>
              </a:rPr>
              <a:t>SLT Link Kayley Button</a:t>
            </a:r>
            <a:endParaRPr lang="en-GB" sz="8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800" i="1" dirty="0">
                <a:latin typeface="Arial" pitchFamily="34" charset="0"/>
                <a:cs typeface="Arial" pitchFamily="34" charset="0"/>
              </a:rPr>
              <a:t>Offsite: Penny </a:t>
            </a:r>
            <a:r>
              <a:rPr lang="en-GB" sz="800" i="1" dirty="0" err="1">
                <a:latin typeface="Arial" pitchFamily="34" charset="0"/>
                <a:cs typeface="Arial" pitchFamily="34" charset="0"/>
              </a:rPr>
              <a:t>Rulton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4447999" y="3964057"/>
            <a:ext cx="1617567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60" name="TextBox 159"/>
          <p:cNvSpPr txBox="1"/>
          <p:nvPr/>
        </p:nvSpPr>
        <p:spPr>
          <a:xfrm>
            <a:off x="5093261" y="4049604"/>
            <a:ext cx="1847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4455720" y="2651850"/>
            <a:ext cx="1617567" cy="4684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64" name="Rounded Rectangle 163"/>
          <p:cNvSpPr/>
          <p:nvPr/>
        </p:nvSpPr>
        <p:spPr>
          <a:xfrm>
            <a:off x="4464456" y="3280605"/>
            <a:ext cx="1605872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65" name="Rounded Rectangle 164"/>
          <p:cNvSpPr/>
          <p:nvPr/>
        </p:nvSpPr>
        <p:spPr>
          <a:xfrm>
            <a:off x="4466977" y="5400029"/>
            <a:ext cx="1656047" cy="4895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69" name="TextBox 168"/>
          <p:cNvSpPr txBox="1"/>
          <p:nvPr/>
        </p:nvSpPr>
        <p:spPr>
          <a:xfrm>
            <a:off x="5730470" y="383416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472416" y="3416855"/>
            <a:ext cx="15841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Stuart Lonsdale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4529743" y="5494990"/>
            <a:ext cx="1584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David Ramsden</a:t>
            </a:r>
          </a:p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Headteacher</a:t>
            </a:r>
          </a:p>
        </p:txBody>
      </p:sp>
      <p:sp>
        <p:nvSpPr>
          <p:cNvPr id="176" name="Down Arrow 175"/>
          <p:cNvSpPr/>
          <p:nvPr/>
        </p:nvSpPr>
        <p:spPr>
          <a:xfrm>
            <a:off x="5211996" y="1618367"/>
            <a:ext cx="44787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ounded Rectangle 103"/>
          <p:cNvSpPr/>
          <p:nvPr/>
        </p:nvSpPr>
        <p:spPr>
          <a:xfrm>
            <a:off x="6503243" y="1106803"/>
            <a:ext cx="1456779" cy="47256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6628541" y="1171479"/>
            <a:ext cx="1206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Teaching &amp; Learning</a:t>
            </a:r>
          </a:p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Committee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6469340" y="2649584"/>
            <a:ext cx="1613284" cy="4707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13" name="Rounded Rectangle 112"/>
          <p:cNvSpPr/>
          <p:nvPr/>
        </p:nvSpPr>
        <p:spPr>
          <a:xfrm>
            <a:off x="6441289" y="3327087"/>
            <a:ext cx="1643665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6470717" y="1910241"/>
            <a:ext cx="166679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cs typeface="Arial"/>
              </a:rPr>
              <a:t>Chair of Committee</a:t>
            </a:r>
          </a:p>
          <a:p>
            <a:pPr algn="ctr"/>
            <a:r>
              <a:rPr lang="en-GB" sz="800" dirty="0">
                <a:latin typeface="Arial"/>
                <a:cs typeface="Arial"/>
              </a:rPr>
              <a:t>Sarah East</a:t>
            </a:r>
            <a:endParaRPr lang="en-GB" dirty="0"/>
          </a:p>
          <a:p>
            <a:pPr algn="ctr"/>
            <a:r>
              <a:rPr lang="en-GB" sz="800" i="1" dirty="0">
                <a:latin typeface="Arial"/>
                <a:cs typeface="Arial"/>
              </a:rPr>
              <a:t>SLT Link  Sam </a:t>
            </a:r>
            <a:r>
              <a:rPr lang="en-GB" sz="800" i="1" dirty="0" err="1">
                <a:latin typeface="Arial"/>
                <a:cs typeface="Arial"/>
              </a:rPr>
              <a:t>Chaventre</a:t>
            </a:r>
            <a:endParaRPr lang="en-GB" sz="800" i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375022" y="5524977"/>
            <a:ext cx="172893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>
                <a:latin typeface="Arial"/>
                <a:cs typeface="Arial"/>
              </a:rPr>
              <a:t>Vacancy</a:t>
            </a:r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437023" y="3432833"/>
            <a:ext cx="172893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cs typeface="Arial"/>
              </a:rPr>
              <a:t>Ian Bedwell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371494" y="3978176"/>
            <a:ext cx="447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6457227" y="4016779"/>
            <a:ext cx="1654863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72" name="TextBox 171"/>
          <p:cNvSpPr txBox="1"/>
          <p:nvPr/>
        </p:nvSpPr>
        <p:spPr>
          <a:xfrm>
            <a:off x="6505205" y="2689189"/>
            <a:ext cx="160394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cs typeface="Arial"/>
              </a:rPr>
              <a:t>VC of Committee</a:t>
            </a: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800">
                <a:latin typeface="Arial"/>
                <a:cs typeface="Arial"/>
              </a:rPr>
              <a:t>Maggie Dutton</a:t>
            </a: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Down Arrow 177"/>
          <p:cNvSpPr/>
          <p:nvPr/>
        </p:nvSpPr>
        <p:spPr>
          <a:xfrm>
            <a:off x="7151431" y="1622478"/>
            <a:ext cx="44787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8" name="Straight Connector 197"/>
          <p:cNvCxnSpPr/>
          <p:nvPr/>
        </p:nvCxnSpPr>
        <p:spPr>
          <a:xfrm>
            <a:off x="7196676" y="954660"/>
            <a:ext cx="0" cy="77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266272" y="895609"/>
            <a:ext cx="7924947" cy="40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ounded Rectangle 188"/>
          <p:cNvSpPr/>
          <p:nvPr/>
        </p:nvSpPr>
        <p:spPr>
          <a:xfrm>
            <a:off x="2341855" y="1845823"/>
            <a:ext cx="1573562" cy="6185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201" name="Rounded Rectangle 200"/>
          <p:cNvSpPr/>
          <p:nvPr/>
        </p:nvSpPr>
        <p:spPr>
          <a:xfrm>
            <a:off x="4442842" y="1809741"/>
            <a:ext cx="1635580" cy="6095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237" name="Rounded Rectangle 236"/>
          <p:cNvSpPr/>
          <p:nvPr/>
        </p:nvSpPr>
        <p:spPr>
          <a:xfrm>
            <a:off x="6486871" y="1777903"/>
            <a:ext cx="1578223" cy="6469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67" name="Down Arrow 166"/>
          <p:cNvSpPr/>
          <p:nvPr/>
        </p:nvSpPr>
        <p:spPr>
          <a:xfrm>
            <a:off x="5071561" y="747422"/>
            <a:ext cx="432048" cy="1645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TextBox 156"/>
          <p:cNvSpPr txBox="1"/>
          <p:nvPr/>
        </p:nvSpPr>
        <p:spPr>
          <a:xfrm>
            <a:off x="4450686" y="4732113"/>
            <a:ext cx="16198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Ken </a:t>
            </a:r>
            <a:r>
              <a:rPr lang="en-GB" sz="800" err="1">
                <a:latin typeface="Arial" pitchFamily="34" charset="0"/>
                <a:cs typeface="Arial" pitchFamily="34" charset="0"/>
              </a:rPr>
              <a:t>Somner</a:t>
            </a:r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701702" y="6452138"/>
            <a:ext cx="124855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latin typeface="Arial"/>
                <a:cs typeface="Arial"/>
              </a:rPr>
              <a:t>H</a:t>
            </a:r>
            <a:r>
              <a:rPr lang="en-GB" sz="800" dirty="0" err="1">
                <a:latin typeface="Arial"/>
                <a:cs typeface="Arial"/>
              </a:rPr>
              <a:t>eather</a:t>
            </a:r>
            <a:r>
              <a:rPr lang="en-GB" sz="800" dirty="0">
                <a:latin typeface="Arial"/>
                <a:cs typeface="Arial"/>
              </a:rPr>
              <a:t> O’Mahoney</a:t>
            </a: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Clerk to Governors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flipH="1">
            <a:off x="7194686" y="171487"/>
            <a:ext cx="2894655" cy="392932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Organisational Chart 2023-2024</a:t>
            </a:r>
          </a:p>
          <a:p>
            <a:r>
              <a:rPr lang="en-GB" b="1" dirty="0">
                <a:solidFill>
                  <a:schemeClr val="tx1"/>
                </a:solidFill>
              </a:rPr>
              <a:t>As at April 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8460693" y="5352936"/>
            <a:ext cx="1549068" cy="465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87" name="Rounded Rectangle 86"/>
          <p:cNvSpPr/>
          <p:nvPr/>
        </p:nvSpPr>
        <p:spPr>
          <a:xfrm>
            <a:off x="425568" y="4734601"/>
            <a:ext cx="1582971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91" name="Rounded Rectangle 90"/>
          <p:cNvSpPr/>
          <p:nvPr/>
        </p:nvSpPr>
        <p:spPr>
          <a:xfrm>
            <a:off x="8477349" y="1790240"/>
            <a:ext cx="1499528" cy="6346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8537654" y="1910241"/>
            <a:ext cx="142733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cs typeface="Arial"/>
              </a:rPr>
              <a:t>Chair of Committee</a:t>
            </a:r>
          </a:p>
          <a:p>
            <a:pPr algn="ctr"/>
            <a:r>
              <a:rPr lang="en-GB" sz="800" dirty="0">
                <a:latin typeface="Arial"/>
                <a:cs typeface="Arial"/>
              </a:rPr>
              <a:t>Ian Bedwell</a:t>
            </a:r>
          </a:p>
          <a:p>
            <a:pPr algn="ctr"/>
            <a:r>
              <a:rPr lang="en-GB" sz="800" i="1" dirty="0">
                <a:latin typeface="Arial"/>
                <a:cs typeface="Arial"/>
              </a:rPr>
              <a:t>SLT Link: Sam </a:t>
            </a:r>
            <a:r>
              <a:rPr lang="en-GB" sz="800" i="1" dirty="0" err="1">
                <a:latin typeface="Arial"/>
                <a:cs typeface="Arial"/>
              </a:rPr>
              <a:t>Chaventre</a:t>
            </a:r>
            <a:endParaRPr lang="en-GB" sz="800" i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Down Arrow 98"/>
          <p:cNvSpPr/>
          <p:nvPr/>
        </p:nvSpPr>
        <p:spPr>
          <a:xfrm flipH="1">
            <a:off x="9193558" y="1589996"/>
            <a:ext cx="67111" cy="176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5426689" y="922294"/>
            <a:ext cx="0" cy="109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432247" y="2589988"/>
            <a:ext cx="1581429" cy="5628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1549" y="2640574"/>
            <a:ext cx="1760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Arial" pitchFamily="34" charset="0"/>
                <a:cs typeface="Arial" pitchFamily="34" charset="0"/>
              </a:rPr>
              <a:t>VC of Governors &amp; Chair of Teaching &amp; Learning Committee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</a:t>
            </a:r>
            <a:r>
              <a:rPr lang="en-GB" sz="800" dirty="0" err="1">
                <a:latin typeface="Arial" pitchFamily="34" charset="0"/>
                <a:cs typeface="Arial" pitchFamily="34" charset="0"/>
              </a:rPr>
              <a:t>arah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 East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2347859" y="4753926"/>
            <a:ext cx="1561551" cy="4746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03" name="Rounded Rectangle 102"/>
          <p:cNvSpPr/>
          <p:nvPr/>
        </p:nvSpPr>
        <p:spPr>
          <a:xfrm>
            <a:off x="6486573" y="5399769"/>
            <a:ext cx="1632800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437023" y="4126809"/>
            <a:ext cx="172893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>
                <a:latin typeface="Arial"/>
                <a:cs typeface="Arial"/>
              </a:rPr>
              <a:t>Claudette Sirqueira</a:t>
            </a:r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425569" y="3320298"/>
            <a:ext cx="1582971" cy="5207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6431064" y="5523434"/>
            <a:ext cx="1728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David Ramsden</a:t>
            </a:r>
          </a:p>
          <a:p>
            <a:pPr algn="ctr"/>
            <a:r>
              <a:rPr lang="en-GB" sz="800" err="1">
                <a:latin typeface="Arial" pitchFamily="34" charset="0"/>
                <a:cs typeface="Arial" pitchFamily="34" charset="0"/>
              </a:rPr>
              <a:t>Headteacher</a:t>
            </a:r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8375022" y="1107309"/>
            <a:ext cx="1589966" cy="47256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8250106" y="1192119"/>
            <a:ext cx="1867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Academic Performance </a:t>
            </a:r>
          </a:p>
          <a:p>
            <a:pPr algn="ctr"/>
            <a:r>
              <a:rPr lang="en-GB" sz="800" b="1">
                <a:latin typeface="Arial" pitchFamily="34" charset="0"/>
                <a:cs typeface="Arial" pitchFamily="34" charset="0"/>
              </a:rPr>
              <a:t>Committee</a:t>
            </a:r>
          </a:p>
        </p:txBody>
      </p:sp>
      <p:cxnSp>
        <p:nvCxnSpPr>
          <p:cNvPr id="89" name="Straight Connector 88"/>
          <p:cNvCxnSpPr/>
          <p:nvPr/>
        </p:nvCxnSpPr>
        <p:spPr>
          <a:xfrm>
            <a:off x="9187439" y="969858"/>
            <a:ext cx="0" cy="77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8443157" y="6014649"/>
            <a:ext cx="1555208" cy="465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8481709" y="6078306"/>
            <a:ext cx="1578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David Ramsden</a:t>
            </a:r>
          </a:p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Headteacher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8462783" y="2663878"/>
            <a:ext cx="1515341" cy="4707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8417922" y="2717443"/>
            <a:ext cx="1666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VC of Committee</a:t>
            </a:r>
          </a:p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Stephen Young</a:t>
            </a:r>
          </a:p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8443157" y="3317424"/>
            <a:ext cx="1521831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8319446" y="3429246"/>
            <a:ext cx="1728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Sarah East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8460693" y="3976515"/>
            <a:ext cx="1521831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 dirty="0"/>
          </a:p>
        </p:txBody>
      </p:sp>
      <p:sp>
        <p:nvSpPr>
          <p:cNvPr id="110" name="TextBox 109"/>
          <p:cNvSpPr txBox="1"/>
          <p:nvPr/>
        </p:nvSpPr>
        <p:spPr>
          <a:xfrm>
            <a:off x="8388863" y="4079314"/>
            <a:ext cx="1728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M</a:t>
            </a:r>
            <a:r>
              <a:rPr lang="en-GB" sz="800" dirty="0">
                <a:latin typeface="Arial" pitchFamily="34" charset="0"/>
                <a:cs typeface="Arial" pitchFamily="34" charset="0"/>
              </a:rPr>
              <a:t>aggie Dutton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8460693" y="4672897"/>
            <a:ext cx="1521831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14" name="TextBox 113"/>
          <p:cNvSpPr txBox="1"/>
          <p:nvPr/>
        </p:nvSpPr>
        <p:spPr>
          <a:xfrm>
            <a:off x="8351974" y="4817097"/>
            <a:ext cx="172893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latin typeface="Arial"/>
                <a:cs typeface="Arial"/>
              </a:rPr>
              <a:t>V</a:t>
            </a:r>
            <a:r>
              <a:rPr lang="en-GB" sz="800" dirty="0" err="1">
                <a:latin typeface="Arial"/>
                <a:cs typeface="Arial"/>
              </a:rPr>
              <a:t>acancy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2338298" y="4056246"/>
            <a:ext cx="1552163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666274" y="4226023"/>
            <a:ext cx="79701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>
                <a:latin typeface="Arial" pitchFamily="34" charset="0"/>
                <a:cs typeface="Arial" pitchFamily="34" charset="0"/>
              </a:rPr>
              <a:t>Roger Turner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4442842" y="4647509"/>
            <a:ext cx="1617567" cy="464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19" name="TextBox 118"/>
          <p:cNvSpPr txBox="1"/>
          <p:nvPr/>
        </p:nvSpPr>
        <p:spPr>
          <a:xfrm>
            <a:off x="4419450" y="4091683"/>
            <a:ext cx="16198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err="1">
                <a:latin typeface="Arial" pitchFamily="34" charset="0"/>
                <a:cs typeface="Arial" pitchFamily="34" charset="0"/>
              </a:rPr>
              <a:t>Claudete</a:t>
            </a:r>
            <a:r>
              <a:rPr lang="en-GB" sz="800">
                <a:latin typeface="Arial" pitchFamily="34" charset="0"/>
                <a:cs typeface="Arial" pitchFamily="34" charset="0"/>
              </a:rPr>
              <a:t> </a:t>
            </a:r>
            <a:r>
              <a:rPr lang="en-GB" sz="800" err="1">
                <a:latin typeface="Arial" pitchFamily="34" charset="0"/>
                <a:cs typeface="Arial" pitchFamily="34" charset="0"/>
              </a:rPr>
              <a:t>Sirqueira</a:t>
            </a:r>
            <a:endParaRPr lang="en-GB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97">
            <a:extLst>
              <a:ext uri="{FF2B5EF4-FFF2-40B4-BE49-F238E27FC236}">
                <a16:creationId xmlns:a16="http://schemas.microsoft.com/office/drawing/2014/main" id="{5E7A45C0-51FC-536E-084E-41356646B39F}"/>
              </a:ext>
            </a:extLst>
          </p:cNvPr>
          <p:cNvSpPr/>
          <p:nvPr/>
        </p:nvSpPr>
        <p:spPr>
          <a:xfrm>
            <a:off x="2357131" y="5348784"/>
            <a:ext cx="1561551" cy="4746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C27D6E-EC8F-D564-C6F3-40152D106875}"/>
              </a:ext>
            </a:extLst>
          </p:cNvPr>
          <p:cNvSpPr txBox="1"/>
          <p:nvPr/>
        </p:nvSpPr>
        <p:spPr>
          <a:xfrm>
            <a:off x="3813175" y="346154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0"/>
            <a:endParaRPr lang="en-GB">
              <a:latin typeface="Arial"/>
              <a:ea typeface="Segoe UI"/>
              <a:cs typeface="Segoe UI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6A8B77D-E3A9-8666-3F98-A387A56BA498}"/>
              </a:ext>
            </a:extLst>
          </p:cNvPr>
          <p:cNvSpPr txBox="1"/>
          <p:nvPr/>
        </p:nvSpPr>
        <p:spPr>
          <a:xfrm>
            <a:off x="2592654" y="5349705"/>
            <a:ext cx="1171168" cy="33855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6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1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16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21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26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33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37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43" algn="l" defTabSz="9142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>
                <a:latin typeface="Arial"/>
                <a:cs typeface="Segoe UI"/>
              </a:rPr>
              <a:t>David Ramsden</a:t>
            </a:r>
          </a:p>
          <a:p>
            <a:pPr algn="ctr"/>
            <a:r>
              <a:rPr lang="en-GB" sz="800">
                <a:latin typeface="Arial"/>
                <a:cs typeface="Segoe UI"/>
              </a:rPr>
              <a:t>Headteacher</a:t>
            </a:r>
          </a:p>
        </p:txBody>
      </p:sp>
      <p:sp>
        <p:nvSpPr>
          <p:cNvPr id="11" name="Rounded Rectangle 144">
            <a:extLst>
              <a:ext uri="{FF2B5EF4-FFF2-40B4-BE49-F238E27FC236}">
                <a16:creationId xmlns:a16="http://schemas.microsoft.com/office/drawing/2014/main" id="{4F323BCF-FF13-D589-D1AE-827897C18FE4}"/>
              </a:ext>
            </a:extLst>
          </p:cNvPr>
          <p:cNvSpPr/>
          <p:nvPr/>
        </p:nvSpPr>
        <p:spPr>
          <a:xfrm>
            <a:off x="6467120" y="4651267"/>
            <a:ext cx="1654863" cy="4547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65EB1A-49F7-14B6-F241-A4B22AB4D309}"/>
              </a:ext>
            </a:extLst>
          </p:cNvPr>
          <p:cNvSpPr txBox="1"/>
          <p:nvPr/>
        </p:nvSpPr>
        <p:spPr>
          <a:xfrm>
            <a:off x="6630242" y="4757849"/>
            <a:ext cx="130256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cs typeface="Arial"/>
              </a:rPr>
              <a:t>Vacancy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989BC56D2544185A03E2DF9DC9C7A" ma:contentTypeVersion="8" ma:contentTypeDescription="Create a new document." ma:contentTypeScope="" ma:versionID="2957a79bd7fd574482a38ac24f19e5ca">
  <xsd:schema xmlns:xsd="http://www.w3.org/2001/XMLSchema" xmlns:xs="http://www.w3.org/2001/XMLSchema" xmlns:p="http://schemas.microsoft.com/office/2006/metadata/properties" xmlns:ns2="cf70ddbb-9e6d-42e0-bbec-ea4e86e2a6dc" xmlns:ns3="838483a3-5631-4b32-a1aa-efefea5af77e" targetNamespace="http://schemas.microsoft.com/office/2006/metadata/properties" ma:root="true" ma:fieldsID="9f27c0d0ab50305e173cbbfad2a0c87b" ns2:_="" ns3:_="">
    <xsd:import namespace="cf70ddbb-9e6d-42e0-bbec-ea4e86e2a6dc"/>
    <xsd:import namespace="838483a3-5631-4b32-a1aa-efefea5af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0ddbb-9e6d-42e0-bbec-ea4e86e2a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483a3-5631-4b32-a1aa-efefea5af7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3D7E4-9BA2-406D-B410-D4AD42DBE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0ddbb-9e6d-42e0-bbec-ea4e86e2a6dc"/>
    <ds:schemaRef ds:uri="838483a3-5631-4b32-a1aa-efefea5af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6BB15D-7CDA-4F21-A605-8B5D5105C49D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38483a3-5631-4b32-a1aa-efefea5af77e"/>
    <ds:schemaRef ds:uri="http://purl.org/dc/dcmitype/"/>
    <ds:schemaRef ds:uri="http://www.w3.org/XML/1998/namespace"/>
    <ds:schemaRef ds:uri="http://schemas.microsoft.com/office/2006/documentManagement/types"/>
    <ds:schemaRef ds:uri="cf70ddbb-9e6d-42e0-bbec-ea4e86e2a6d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8D418D9-D529-4E18-8BE7-3674054522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200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Company>Little Heath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dbarnes</dc:creator>
  <cp:lastModifiedBy>Mrs H O'Mahoney</cp:lastModifiedBy>
  <cp:revision>45</cp:revision>
  <cp:lastPrinted>2020-11-19T07:18:14Z</cp:lastPrinted>
  <dcterms:created xsi:type="dcterms:W3CDTF">2013-01-29T11:55:48Z</dcterms:created>
  <dcterms:modified xsi:type="dcterms:W3CDTF">2024-04-06T14:11:28Z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0x0101007ED989BC56D2544185A03E2DF9DC9C7A</vt:lpwstr>
  </property>
</Properties>
</file>